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ek" initials="J" lastIdx="14" clrIdx="0">
    <p:extLst>
      <p:ext uri="{19B8F6BF-5375-455C-9EA6-DF929625EA0E}">
        <p15:presenceInfo xmlns:p15="http://schemas.microsoft.com/office/powerpoint/2012/main" userId="ac87044a25a0f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13:45.025" idx="1">
    <p:pos x="3682" y="1293"/>
    <p:text>Obraz nieteksturowanego modelu mechanicznego psa</p:text>
    <p:extLst>
      <p:ext uri="{C676402C-5697-4E1C-873F-D02D1690AC5C}">
        <p15:threadingInfo xmlns:p15="http://schemas.microsoft.com/office/powerpoint/2012/main" timeZoneBias="-60"/>
      </p:ext>
    </p:extLst>
  </p:cm>
  <p:cm authorId="1" dt="2022-01-23T16:14:45.294" idx="2">
    <p:pos x="6740" y="1550"/>
    <p:text>Obraz zachodzących na siebie modeli nieteksturowanych sześcianów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16:58.545" idx="3">
    <p:pos x="3490" y="1587"/>
    <p:text>Trójwymiarowy nieteksturowany model bryły w kształcie ośmio-płatkowego kwiatu</p:text>
    <p:extLst>
      <p:ext uri="{C676402C-5697-4E1C-873F-D02D1690AC5C}">
        <p15:threadingInfo xmlns:p15="http://schemas.microsoft.com/office/powerpoint/2012/main" timeZoneBias="-60"/>
      </p:ext>
    </p:extLst>
  </p:cm>
  <p:cm authorId="1" dt="2022-01-23T16:17:56.380" idx="4">
    <p:pos x="6881" y="1621"/>
    <p:text>Trójwymiarowy nieteksturowany model kielicha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18:51.219" idx="5">
    <p:pos x="6077" y="2502"/>
    <p:text>Przykład siatki wielokątowej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19:39.367" idx="6">
    <p:pos x="6077" y="2502"/>
    <p:text>Przykład siatki wielokątowej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21:06.461" idx="8">
    <p:pos x="2911" y="2901"/>
    <p:text>Zbudowany z poligonów model bryły o kształcie zbliżonym do kuli</p:text>
    <p:extLst>
      <p:ext uri="{C676402C-5697-4E1C-873F-D02D1690AC5C}">
        <p15:threadingInfo xmlns:p15="http://schemas.microsoft.com/office/powerpoint/2012/main" timeZoneBias="-60"/>
      </p:ext>
    </p:extLst>
  </p:cm>
  <p:cm authorId="1" dt="2022-01-23T16:21:11.691" idx="9">
    <p:pos x="4336" y="2911"/>
    <p:text>Model idealnej kuli</p:text>
    <p:extLst>
      <p:ext uri="{C676402C-5697-4E1C-873F-D02D1690AC5C}">
        <p15:threadingInfo xmlns:p15="http://schemas.microsoft.com/office/powerpoint/2012/main" timeZoneBias="-60"/>
      </p:ext>
    </p:extLst>
  </p:cm>
  <p:cm authorId="1" dt="2022-01-23T16:21:36.804" idx="10">
    <p:pos x="6209" y="2739"/>
    <p:text>Przykład siatki wielokątowej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21:55.820" idx="11">
    <p:pos x="6038" y="2110"/>
    <p:text>Przykład siatki wielokątowej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22:12.938" idx="12">
    <p:pos x="6127" y="2000"/>
    <p:text>Przykład siatki wielokątowej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22:26.987" idx="13">
    <p:pos x="6934" y="987"/>
    <p:text>Przykład siatki wielokątowej z oznaczonymi krawędziami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3T16:22:40.134" idx="14">
    <p:pos x="6934" y="987"/>
    <p:text>Przykład siatki wielokątowej z oznaczonymi krawędziami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omments" Target="../comments/comment3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comments" Target="../comments/comment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Reprezentacje obiektów 3D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64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u="sng" dirty="0"/>
              <a:t>Reprezentacja krawędziowa</a:t>
            </a:r>
          </a:p>
          <a:p>
            <a:pPr>
              <a:buNone/>
            </a:pPr>
            <a:endParaRPr lang="pl-PL" b="1" u="sng" dirty="0"/>
          </a:p>
          <a:p>
            <a:pPr>
              <a:buNone/>
            </a:pPr>
            <a:r>
              <a:rPr lang="pl-PL" dirty="0"/>
              <a:t>Reprezentacja 1: </a:t>
            </a:r>
          </a:p>
          <a:p>
            <a:pPr>
              <a:buNone/>
            </a:pPr>
            <a:r>
              <a:rPr lang="pl-PL" dirty="0"/>
              <a:t>		</a:t>
            </a:r>
            <a:r>
              <a:rPr lang="pl-PL" b="1" dirty="0"/>
              <a:t>Obiekt = {F1,F2,....,Fm}</a:t>
            </a:r>
            <a:r>
              <a:rPr lang="pl-PL" dirty="0"/>
              <a:t> </a:t>
            </a:r>
            <a:r>
              <a:rPr lang="pl-PL" b="1" dirty="0"/>
              <a:t>– </a:t>
            </a:r>
            <a:r>
              <a:rPr lang="pl-PL" dirty="0"/>
              <a:t>zbiór ścian</a:t>
            </a:r>
          </a:p>
          <a:p>
            <a:pPr>
              <a:buNone/>
            </a:pPr>
            <a:r>
              <a:rPr lang="pl-PL" dirty="0"/>
              <a:t>		</a:t>
            </a:r>
            <a:r>
              <a:rPr lang="pl-PL" b="1" dirty="0"/>
              <a:t>Fi = </a:t>
            </a:r>
            <a:r>
              <a:rPr lang="pl-PL" dirty="0"/>
              <a:t>{lista indeksów do tablicy krawędzi}</a:t>
            </a:r>
          </a:p>
          <a:p>
            <a:pPr>
              <a:buNone/>
            </a:pPr>
            <a:r>
              <a:rPr lang="pl-PL" dirty="0"/>
              <a:t>		np. </a:t>
            </a:r>
            <a:r>
              <a:rPr lang="pl-PL" b="1" dirty="0" err="1"/>
              <a:t>Fprzednia</a:t>
            </a:r>
            <a:r>
              <a:rPr lang="pl-PL" b="1" dirty="0"/>
              <a:t> = </a:t>
            </a:r>
            <a:r>
              <a:rPr lang="pl-PL" dirty="0"/>
              <a:t>{0,1,2,3}, </a:t>
            </a:r>
            <a:r>
              <a:rPr lang="pl-PL" b="1" dirty="0" err="1"/>
              <a:t>Ftylna</a:t>
            </a:r>
            <a:r>
              <a:rPr lang="pl-PL" b="1" dirty="0"/>
              <a:t> = </a:t>
            </a:r>
            <a:r>
              <a:rPr lang="pl-PL" dirty="0"/>
              <a:t>{7,6,5,4} 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pPr>
              <a:buNone/>
            </a:pPr>
            <a:r>
              <a:rPr lang="pl-PL" sz="3100" dirty="0"/>
              <a:t> 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8606518" y="610280"/>
            <a:ext cx="3019425" cy="3022041"/>
            <a:chOff x="4" y="-2"/>
            <a:chExt cx="19996" cy="2001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7354" y="3304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8191" y="2881"/>
              <a:ext cx="7" cy="118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323" y="14691"/>
              <a:ext cx="7875" cy="39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290" y="8793"/>
              <a:ext cx="8858" cy="88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V="1">
              <a:off x="2290" y="5834"/>
              <a:ext cx="5908" cy="29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11141" y="5834"/>
              <a:ext cx="5908" cy="29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11141" y="14691"/>
              <a:ext cx="5908" cy="2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8191" y="14691"/>
              <a:ext cx="11809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17043" y="5834"/>
              <a:ext cx="6" cy="8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8191" y="5834"/>
              <a:ext cx="8858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10809" y="8426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6627" y="5612"/>
              <a:ext cx="630" cy="6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8004" y="5612"/>
              <a:ext cx="423" cy="42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1874" y="8530"/>
              <a:ext cx="631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1978" y="17256"/>
              <a:ext cx="631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0809" y="17360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7900" y="14449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16627" y="14345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11744" y="8121"/>
              <a:ext cx="1773" cy="2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" y="8329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5926" y="12577"/>
              <a:ext cx="1773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11848" y="17367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17666" y="12273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1770" y="17817"/>
              <a:ext cx="1773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8835" y="3221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212" y="-2"/>
              <a:ext cx="4994" cy="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m=6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k=8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e=12</a:t>
              </a:r>
              <a:endParaRPr kumimoji="0" lang="pl-P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10186" y="11691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5718" y="7747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1355" y="11725"/>
              <a:ext cx="1773" cy="2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6653" y="16487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0705" y="4545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7588" y="10104"/>
              <a:ext cx="1773" cy="2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12263" y="13216"/>
              <a:ext cx="1774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6315" y="9064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3952" y="14872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13095" y="15683"/>
              <a:ext cx="2500" cy="2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5095" y="5182"/>
              <a:ext cx="2292" cy="2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13302" y="6333"/>
              <a:ext cx="2605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pole tekstowe 73"/>
          <p:cNvSpPr txBox="1"/>
          <p:nvPr/>
        </p:nvSpPr>
        <p:spPr>
          <a:xfrm>
            <a:off x="6106886" y="4620987"/>
            <a:ext cx="5953874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l-PL" dirty="0"/>
              <a:t>		Potrzebujemy:	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b="1" dirty="0"/>
              <a:t>		V = {V</a:t>
            </a:r>
            <a:r>
              <a:rPr lang="pl-PL" b="1" baseline="-25000" dirty="0"/>
              <a:t>0</a:t>
            </a:r>
            <a:r>
              <a:rPr lang="pl-PL" b="1" dirty="0"/>
              <a:t>, V</a:t>
            </a:r>
            <a:r>
              <a:rPr lang="pl-PL" b="1" baseline="-25000" dirty="0"/>
              <a:t>1</a:t>
            </a:r>
            <a:r>
              <a:rPr lang="pl-PL" b="1" dirty="0"/>
              <a:t>, ..., V</a:t>
            </a:r>
            <a:r>
              <a:rPr lang="pl-PL" b="1" baseline="-25000" dirty="0"/>
              <a:t>k-1</a:t>
            </a:r>
            <a:r>
              <a:rPr lang="pl-PL" b="1" dirty="0"/>
              <a:t>} – </a:t>
            </a:r>
            <a:r>
              <a:rPr lang="pl-PL" dirty="0"/>
              <a:t>tablica wierzchołków</a:t>
            </a:r>
          </a:p>
          <a:p>
            <a:pPr>
              <a:buNone/>
            </a:pPr>
            <a:r>
              <a:rPr lang="pl-PL" b="1" dirty="0"/>
              <a:t>		</a:t>
            </a:r>
            <a:r>
              <a:rPr lang="es-ES" b="1" dirty="0"/>
              <a:t>E = {E</a:t>
            </a:r>
            <a:r>
              <a:rPr lang="es-ES" b="1" baseline="-25000" dirty="0"/>
              <a:t>0</a:t>
            </a:r>
            <a:r>
              <a:rPr lang="es-ES" b="1" dirty="0"/>
              <a:t>,E</a:t>
            </a:r>
            <a:r>
              <a:rPr lang="es-ES" b="1" baseline="-25000" dirty="0"/>
              <a:t>1</a:t>
            </a:r>
            <a:r>
              <a:rPr lang="es-ES" b="1" dirty="0"/>
              <a:t>,....,E</a:t>
            </a:r>
            <a:r>
              <a:rPr lang="es-ES" b="1" baseline="-25000" dirty="0"/>
              <a:t>e-1</a:t>
            </a:r>
            <a:r>
              <a:rPr lang="es-ES" b="1" dirty="0"/>
              <a:t>}</a:t>
            </a:r>
            <a:r>
              <a:rPr lang="es-ES" dirty="0"/>
              <a:t> </a:t>
            </a:r>
            <a:r>
              <a:rPr lang="pl-PL" b="1" dirty="0"/>
              <a:t>–</a:t>
            </a:r>
            <a:r>
              <a:rPr lang="es-ES" dirty="0"/>
              <a:t> tablica krawędzi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es-ES" b="1" dirty="0"/>
              <a:t>		</a:t>
            </a:r>
            <a:r>
              <a:rPr lang="pl-PL" dirty="0"/>
              <a:t>gdzie </a:t>
            </a:r>
            <a:r>
              <a:rPr lang="pl-PL" dirty="0" err="1"/>
              <a:t>E</a:t>
            </a:r>
            <a:r>
              <a:rPr lang="pl-PL" baseline="-25000" dirty="0" err="1"/>
              <a:t>i</a:t>
            </a:r>
            <a:r>
              <a:rPr lang="pl-PL" dirty="0"/>
              <a:t> </a:t>
            </a:r>
            <a:r>
              <a:rPr lang="pl-PL" b="1" dirty="0"/>
              <a:t>= </a:t>
            </a:r>
            <a:r>
              <a:rPr lang="pl-PL" dirty="0"/>
              <a:t>{indeksy do pary wierzchołków}</a:t>
            </a:r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u="sng" dirty="0"/>
              <a:t>Reprezentacja krawędziowa</a:t>
            </a:r>
          </a:p>
          <a:p>
            <a:pPr>
              <a:buNone/>
            </a:pPr>
            <a:endParaRPr lang="pl-PL" b="1" u="sng" dirty="0"/>
          </a:p>
          <a:p>
            <a:pPr>
              <a:buNone/>
            </a:pPr>
            <a:r>
              <a:rPr lang="pl-PL" sz="1700" dirty="0"/>
              <a:t>Reprezentacja 2:</a:t>
            </a:r>
          </a:p>
          <a:p>
            <a:pPr>
              <a:buNone/>
            </a:pPr>
            <a:r>
              <a:rPr lang="pl-PL" sz="1700" b="1" dirty="0"/>
              <a:t>	Obiekt = {F1,F2,....,Fm}</a:t>
            </a:r>
            <a:r>
              <a:rPr lang="pl-PL" sz="1700" dirty="0"/>
              <a:t> </a:t>
            </a:r>
            <a:r>
              <a:rPr lang="pl-PL" sz="1600" b="1" dirty="0"/>
              <a:t>– </a:t>
            </a:r>
            <a:r>
              <a:rPr lang="pl-PL" sz="1700" dirty="0"/>
              <a:t> lista ścian</a:t>
            </a:r>
          </a:p>
          <a:p>
            <a:pPr>
              <a:buNone/>
            </a:pPr>
            <a:r>
              <a:rPr lang="pl-PL" sz="1700" dirty="0"/>
              <a:t>	gdzie </a:t>
            </a:r>
            <a:r>
              <a:rPr lang="pl-PL" sz="1700" b="1" dirty="0"/>
              <a:t>Fi = </a:t>
            </a:r>
            <a:r>
              <a:rPr lang="pl-PL" sz="1700" dirty="0"/>
              <a:t>{lista wskaźników do listy krawędzi}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pPr>
              <a:buNone/>
            </a:pPr>
            <a:r>
              <a:rPr lang="pl-PL" sz="3100" dirty="0"/>
              <a:t> 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606518" y="610280"/>
            <a:ext cx="3019425" cy="3022041"/>
            <a:chOff x="4" y="-2"/>
            <a:chExt cx="19996" cy="2001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7354" y="3304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8191" y="2881"/>
              <a:ext cx="7" cy="118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323" y="14691"/>
              <a:ext cx="7875" cy="39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290" y="8793"/>
              <a:ext cx="8858" cy="88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V="1">
              <a:off x="2290" y="5834"/>
              <a:ext cx="5908" cy="29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11141" y="5834"/>
              <a:ext cx="5908" cy="295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11141" y="14691"/>
              <a:ext cx="5908" cy="2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8191" y="14691"/>
              <a:ext cx="11809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17043" y="5834"/>
              <a:ext cx="6" cy="8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8191" y="5834"/>
              <a:ext cx="8858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10809" y="8426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6627" y="5612"/>
              <a:ext cx="630" cy="6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8004" y="5612"/>
              <a:ext cx="423" cy="42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1874" y="8530"/>
              <a:ext cx="631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1978" y="17256"/>
              <a:ext cx="631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0809" y="17360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7900" y="14449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16627" y="14345"/>
              <a:ext cx="630" cy="6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11744" y="8121"/>
              <a:ext cx="1773" cy="2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" y="8329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5926" y="12577"/>
              <a:ext cx="1773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11848" y="17367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17666" y="12273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1770" y="17817"/>
              <a:ext cx="1773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8835" y="3221"/>
              <a:ext cx="1773" cy="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212" y="-2"/>
              <a:ext cx="4994" cy="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m=6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k=8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e=12</a:t>
              </a:r>
              <a:endParaRPr kumimoji="0" lang="pl-P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10186" y="11691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5718" y="7747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1355" y="11725"/>
              <a:ext cx="1773" cy="2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6653" y="16487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0705" y="4545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7588" y="10104"/>
              <a:ext cx="1773" cy="2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12263" y="13216"/>
              <a:ext cx="1774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6315" y="9064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3952" y="14872"/>
              <a:ext cx="1773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13095" y="15683"/>
              <a:ext cx="2500" cy="2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5095" y="5182"/>
              <a:ext cx="2292" cy="2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13302" y="6333"/>
              <a:ext cx="2605" cy="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pole tekstowe 73"/>
          <p:cNvSpPr txBox="1"/>
          <p:nvPr/>
        </p:nvSpPr>
        <p:spPr>
          <a:xfrm>
            <a:off x="6106886" y="4620987"/>
            <a:ext cx="5363969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l-PL" dirty="0"/>
              <a:t>Potrzebujemy: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V = {V</a:t>
            </a:r>
            <a:r>
              <a:rPr lang="pl-PL" b="1" baseline="-25000" dirty="0"/>
              <a:t>0</a:t>
            </a:r>
            <a:r>
              <a:rPr lang="pl-PL" b="1" dirty="0"/>
              <a:t>, V</a:t>
            </a:r>
            <a:r>
              <a:rPr lang="pl-PL" b="1" baseline="-25000" dirty="0"/>
              <a:t>1</a:t>
            </a:r>
            <a:r>
              <a:rPr lang="pl-PL" b="1" dirty="0"/>
              <a:t>, ..., V</a:t>
            </a:r>
            <a:r>
              <a:rPr lang="pl-PL" b="1" baseline="-25000" dirty="0"/>
              <a:t>k-1</a:t>
            </a:r>
            <a:r>
              <a:rPr lang="pl-PL" b="1" dirty="0"/>
              <a:t>} – </a:t>
            </a:r>
            <a:r>
              <a:rPr lang="pl-PL" dirty="0"/>
              <a:t>lista wierzchołków</a:t>
            </a:r>
          </a:p>
          <a:p>
            <a:pPr>
              <a:buNone/>
            </a:pPr>
            <a:r>
              <a:rPr lang="pl-PL" b="1" dirty="0"/>
              <a:t> E = {E</a:t>
            </a:r>
            <a:r>
              <a:rPr lang="pl-PL" b="1" baseline="-25000" dirty="0"/>
              <a:t>0</a:t>
            </a:r>
            <a:r>
              <a:rPr lang="pl-PL" b="1" dirty="0"/>
              <a:t>,E</a:t>
            </a:r>
            <a:r>
              <a:rPr lang="pl-PL" b="1" baseline="-25000" dirty="0"/>
              <a:t>1</a:t>
            </a:r>
            <a:r>
              <a:rPr lang="pl-PL" b="1" dirty="0"/>
              <a:t>,....,E</a:t>
            </a:r>
            <a:r>
              <a:rPr lang="pl-PL" b="1" baseline="-25000" dirty="0"/>
              <a:t>e-1</a:t>
            </a:r>
            <a:r>
              <a:rPr lang="pl-PL" b="1" dirty="0"/>
              <a:t>}</a:t>
            </a:r>
            <a:r>
              <a:rPr lang="pl-PL" dirty="0"/>
              <a:t> </a:t>
            </a:r>
            <a:r>
              <a:rPr lang="pl-PL" b="1" dirty="0"/>
              <a:t>– </a:t>
            </a:r>
            <a:r>
              <a:rPr lang="pl-PL" dirty="0"/>
              <a:t>lista krawędzi</a:t>
            </a:r>
            <a:r>
              <a:rPr lang="pl-PL" b="1" dirty="0"/>
              <a:t> </a:t>
            </a:r>
            <a:r>
              <a:rPr lang="pl-PL" dirty="0"/>
              <a:t>(e może być </a:t>
            </a:r>
            <a:br>
              <a:rPr lang="pl-PL" dirty="0"/>
            </a:br>
            <a:r>
              <a:rPr lang="pl-PL" dirty="0"/>
              <a:t>różne dla każdej ściany),</a:t>
            </a:r>
          </a:p>
          <a:p>
            <a:pPr>
              <a:buNone/>
            </a:pPr>
            <a:r>
              <a:rPr lang="pl-PL" dirty="0"/>
              <a:t>gdzie </a:t>
            </a:r>
            <a:r>
              <a:rPr lang="pl-PL" dirty="0" err="1"/>
              <a:t>E</a:t>
            </a:r>
            <a:r>
              <a:rPr lang="pl-PL" baseline="-25000" dirty="0" err="1"/>
              <a:t>i</a:t>
            </a:r>
            <a:r>
              <a:rPr lang="pl-PL" dirty="0"/>
              <a:t> </a:t>
            </a:r>
            <a:r>
              <a:rPr lang="pl-PL" b="1" dirty="0"/>
              <a:t>= </a:t>
            </a:r>
            <a:r>
              <a:rPr lang="pl-PL" dirty="0"/>
              <a:t>{wskaźniki do pary wierzchołków, </a:t>
            </a:r>
            <a:br>
              <a:rPr lang="pl-PL" dirty="0"/>
            </a:br>
            <a:r>
              <a:rPr lang="pl-PL" dirty="0"/>
              <a:t>wskaźniki do ścian posiadających tę krawędź}</a:t>
            </a:r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wielokątowa – podsumowanie</a:t>
            </a:r>
          </a:p>
        </p:txBody>
      </p:sp>
      <p:graphicFrame>
        <p:nvGraphicFramePr>
          <p:cNvPr id="44" name="Symbol zastępczy zawartości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594394"/>
              </p:ext>
            </p:extLst>
          </p:nvPr>
        </p:nvGraphicFramePr>
        <p:xfrm>
          <a:off x="2589213" y="2347274"/>
          <a:ext cx="8915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16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bezpośrednia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indeksowa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krawędziowa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Każdy wierzchołek zapamiętany tylko raz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 dirty="0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pl-PL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Łatwo zmienić współrzędne wierzchołka np. przy jego przesuwaniu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endParaRPr lang="de-DE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endParaRPr lang="de-DE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Łatwo znaleźć wielokąty o wspólnej krawędzi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Łatwo znaleźć krawędź wspólną dla wielokątów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pl-PL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Łatwo znaleźć krawędzie łączące się w wierzchołku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0565" algn="l"/>
                        </a:tabLst>
                      </a:pPr>
                      <a:r>
                        <a:rPr lang="de-DE" sz="1600" b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pl-PL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reprezentacji obiektów 3D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018518"/>
            <a:ext cx="8915400" cy="4557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Reprezentacja 3D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Kopiowanie prymitywów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Reprezentacja z przesuwaniem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Reprezentacja brzegowa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Reprezentacja objętościowa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    </a:t>
            </a:r>
          </a:p>
        </p:txBody>
      </p:sp>
      <p:cxnSp>
        <p:nvCxnSpPr>
          <p:cNvPr id="5" name="Łącznik prosty 4"/>
          <p:cNvCxnSpPr/>
          <p:nvPr/>
        </p:nvCxnSpPr>
        <p:spPr>
          <a:xfrm flipV="1">
            <a:off x="2592925" y="2467427"/>
            <a:ext cx="215324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>
            <a:off x="2794004" y="2467427"/>
            <a:ext cx="50797" cy="3926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flipV="1">
            <a:off x="2844800" y="3265711"/>
            <a:ext cx="2902857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2823032" y="4071261"/>
            <a:ext cx="4042225" cy="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2823032" y="4898568"/>
            <a:ext cx="4644564" cy="43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V="1">
            <a:off x="2815771" y="5662768"/>
            <a:ext cx="5462815" cy="1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2794004" y="6393535"/>
            <a:ext cx="4851134" cy="14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2910122" y="5956535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Konstruktywna geometria brył (ang. CSG)</a:t>
            </a:r>
          </a:p>
        </p:txBody>
      </p:sp>
      <p:cxnSp>
        <p:nvCxnSpPr>
          <p:cNvPr id="14" name="Łącznik prosty 13"/>
          <p:cNvCxnSpPr/>
          <p:nvPr/>
        </p:nvCxnSpPr>
        <p:spPr>
          <a:xfrm flipH="1" flipV="1">
            <a:off x="6865257" y="2467427"/>
            <a:ext cx="1" cy="160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858000" y="2416629"/>
            <a:ext cx="947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837714" y="2073729"/>
            <a:ext cx="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7837713" y="2073729"/>
            <a:ext cx="2302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7859481" y="2862960"/>
            <a:ext cx="2302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7984671" y="1649186"/>
            <a:ext cx="25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Bryły przesuwane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8033657" y="2481943"/>
            <a:ext cx="215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Bryły obrotowe</a:t>
            </a:r>
          </a:p>
        </p:txBody>
      </p:sp>
      <p:cxnSp>
        <p:nvCxnSpPr>
          <p:cNvPr id="30" name="Łącznik prosty 29"/>
          <p:cNvCxnSpPr/>
          <p:nvPr/>
        </p:nvCxnSpPr>
        <p:spPr>
          <a:xfrm flipH="1">
            <a:off x="7456706" y="3739243"/>
            <a:ext cx="5452" cy="1159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7478486" y="3755571"/>
            <a:ext cx="2563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7467596" y="4250880"/>
            <a:ext cx="2563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7456706" y="4713531"/>
            <a:ext cx="2563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7560129" y="339634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Siatki </a:t>
            </a:r>
            <a:r>
              <a:rPr lang="pl-PL" b="1" dirty="0" err="1">
                <a:solidFill>
                  <a:srgbClr val="C00000"/>
                </a:solidFill>
              </a:rPr>
              <a:t>wielokątowe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7576454" y="3902525"/>
            <a:ext cx="238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Kwadryki</a:t>
            </a:r>
            <a:endParaRPr lang="pl-PL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7560127" y="4376053"/>
            <a:ext cx="25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Powierzchnie NURBS</a:t>
            </a:r>
          </a:p>
        </p:txBody>
      </p:sp>
      <p:cxnSp>
        <p:nvCxnSpPr>
          <p:cNvPr id="42" name="Łącznik prosty 41"/>
          <p:cNvCxnSpPr/>
          <p:nvPr/>
        </p:nvCxnSpPr>
        <p:spPr>
          <a:xfrm>
            <a:off x="8262257" y="5274129"/>
            <a:ext cx="16329" cy="1306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8278586" y="5241471"/>
            <a:ext cx="2841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>
            <a:off x="8284025" y="5671464"/>
            <a:ext cx="2841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>
            <a:off x="8289464" y="6101457"/>
            <a:ext cx="2841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>
            <a:off x="8294903" y="6564108"/>
            <a:ext cx="2841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/>
          <p:nvPr/>
        </p:nvSpPr>
        <p:spPr>
          <a:xfrm>
            <a:off x="8196936" y="4898568"/>
            <a:ext cx="328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Dekompozycja na komórki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8262254" y="5323110"/>
            <a:ext cx="277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Wokselowa</a:t>
            </a:r>
            <a:endParaRPr lang="pl-PL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8245926" y="574765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Drzewa ósemkowe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8278581" y="6172200"/>
            <a:ext cx="364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Drzewa BSP </a:t>
            </a:r>
            <a:r>
              <a:rPr lang="pl-PL" b="1" dirty="0"/>
              <a:t>(binarnego podziału przestrzeni)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09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 prymitywów</a:t>
            </a:r>
          </a:p>
        </p:txBody>
      </p:sp>
      <p:pic>
        <p:nvPicPr>
          <p:cNvPr id="1026" name="Picture 2" descr="C:\Users\ssmaga\Desktop\c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9954" y="2460797"/>
            <a:ext cx="3209925" cy="28384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6051" y="2051957"/>
            <a:ext cx="2918611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Reprezentacja z przesuwaniem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ssmaga\Desktop\c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47670" y="2572566"/>
            <a:ext cx="2276475" cy="2962275"/>
          </a:xfrm>
          <a:prstGeom prst="rect">
            <a:avLst/>
          </a:prstGeom>
          <a:noFill/>
        </p:spPr>
      </p:pic>
      <p:pic>
        <p:nvPicPr>
          <p:cNvPr id="2051" name="Picture 3" descr="C:\Users\ssmaga\Desktop\c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0899" y="2519363"/>
            <a:ext cx="2428875" cy="3019425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265715" y="5649686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Bryły przesuwane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920844" y="5704114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Bryły obrotowe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Siatki </a:t>
            </a:r>
            <a:r>
              <a:rPr lang="pl-PL" dirty="0" err="1"/>
              <a:t>wielokątowe</a:t>
            </a:r>
            <a:r>
              <a:rPr lang="pl-PL" dirty="0"/>
              <a:t> są zbiorem płaskich wielokątów wypukłych połączonych wierzchołkami i krawędziami. Z reguły kształt siatki może być interaktywnie zmieniany przez manipulowanie wierzchołkami, </a:t>
            </a:r>
            <a:br>
              <a:rPr lang="pl-PL" dirty="0"/>
            </a:br>
            <a:r>
              <a:rPr lang="pl-PL" dirty="0"/>
              <a:t>krawędziami i wielokątami.</a:t>
            </a:r>
          </a:p>
          <a:p>
            <a:pPr>
              <a:buNone/>
            </a:pPr>
            <a:r>
              <a:rPr lang="pl-PL" dirty="0"/>
              <a:t> Najprostszą metodą obliczenia normalnej </a:t>
            </a:r>
            <a:br>
              <a:rPr lang="pl-PL" dirty="0"/>
            </a:br>
            <a:r>
              <a:rPr lang="pl-PL" dirty="0"/>
              <a:t>płaskiego wielokąta jest wyznaczenie jej </a:t>
            </a:r>
            <a:br>
              <a:rPr lang="pl-PL" dirty="0"/>
            </a:br>
            <a:r>
              <a:rPr lang="pl-PL" dirty="0"/>
              <a:t>z iloczynu wektorowego: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gdzie: </a:t>
            </a:r>
            <a:r>
              <a:rPr lang="pl-PL" b="1" dirty="0"/>
              <a:t>P</a:t>
            </a:r>
            <a:r>
              <a:rPr lang="pl-PL" b="1" baseline="-25000" dirty="0"/>
              <a:t>1</a:t>
            </a:r>
            <a:r>
              <a:rPr lang="pl-PL" dirty="0"/>
              <a:t>, </a:t>
            </a:r>
            <a:r>
              <a:rPr lang="pl-PL" b="1" dirty="0"/>
              <a:t>P</a:t>
            </a:r>
            <a:r>
              <a:rPr lang="pl-PL" b="1" baseline="-25000" dirty="0"/>
              <a:t>2</a:t>
            </a:r>
            <a:r>
              <a:rPr lang="pl-PL" dirty="0"/>
              <a:t>, </a:t>
            </a:r>
            <a:r>
              <a:rPr lang="pl-PL" b="1" dirty="0"/>
              <a:t>P</a:t>
            </a:r>
            <a:r>
              <a:rPr lang="pl-PL" b="1" baseline="-25000" dirty="0"/>
              <a:t>3</a:t>
            </a:r>
            <a:r>
              <a:rPr lang="pl-PL" dirty="0"/>
              <a:t>, </a:t>
            </a:r>
            <a:r>
              <a:rPr lang="pl-PL" b="1" dirty="0"/>
              <a:t>P</a:t>
            </a:r>
            <a:r>
              <a:rPr lang="pl-PL" b="1" baseline="-25000" dirty="0"/>
              <a:t>4</a:t>
            </a:r>
            <a:r>
              <a:rPr lang="pl-PL" dirty="0"/>
              <a:t> – kolejne wierzchołki wielokąta numerowane zgodnie z konwencją przyjętą dla całej sceny (w kierunku zgodnym lub przeciwnym do ruchu wskazówek zegara patrząc z zewnątrz bryły). Normalne normalizuje się, tzn. muszą być one wektorami o długości 1.</a:t>
            </a: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8771163" y="2859088"/>
            <a:ext cx="2283279" cy="2023155"/>
            <a:chOff x="1578" y="2293"/>
            <a:chExt cx="2221" cy="1832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1578" y="2293"/>
              <a:ext cx="2221" cy="1790"/>
              <a:chOff x="2058" y="4723"/>
              <a:chExt cx="2221" cy="1790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 flipV="1">
                <a:off x="2970" y="4723"/>
                <a:ext cx="1" cy="13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flipH="1">
                <a:off x="2134" y="6037"/>
                <a:ext cx="837" cy="4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118" y="5186"/>
                <a:ext cx="1279" cy="12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 flipV="1">
                <a:off x="2118" y="4759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V="1">
                <a:off x="3396" y="4759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V="1">
                <a:off x="3396" y="6037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V="1">
                <a:off x="4248" y="4759"/>
                <a:ext cx="1" cy="127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2970" y="4759"/>
                <a:ext cx="1279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3348" y="5133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4188" y="472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943" y="4727"/>
                <a:ext cx="61" cy="6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058" y="5148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73" y="640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3348" y="642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2928" y="600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4188" y="598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2955" y="6030"/>
                <a:ext cx="1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1605" y="277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2565" y="277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539" y="370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1609" y="3720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1680" y="2775"/>
              <a:ext cx="12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2910" y="279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>
              <a:off x="1856" y="2760"/>
              <a:ext cx="1039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1845" y="3300"/>
              <a:ext cx="58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</a:t>
              </a:r>
              <a:endParaRPr kumimoji="0" 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10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87436"/>
              </p:ext>
            </p:extLst>
          </p:nvPr>
        </p:nvGraphicFramePr>
        <p:xfrm>
          <a:off x="3746500" y="4090988"/>
          <a:ext cx="40751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Równanie" r:id="rId3" imgW="2273040" imgH="241200" progId="Equation.3">
                  <p:embed/>
                </p:oleObj>
              </mc:Choice>
              <mc:Fallback>
                <p:oleObj name="Równanie" r:id="rId3" imgW="2273040" imgH="2412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4090988"/>
                        <a:ext cx="40751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u="sng" dirty="0"/>
              <a:t>Uwaga:</a:t>
            </a:r>
          </a:p>
          <a:p>
            <a:pPr>
              <a:buNone/>
            </a:pPr>
            <a:r>
              <a:rPr lang="pl-PL" dirty="0"/>
              <a:t>Ważne jest, aby przyjęta konwencja kolejności wierzchołków była zgodna z konwencją ustaloną w danym systemie graficznym.</a:t>
            </a:r>
          </a:p>
          <a:p>
            <a:pPr>
              <a:buNone/>
            </a:pPr>
            <a:r>
              <a:rPr lang="pl-PL" dirty="0"/>
              <a:t>Uporządkowanie wierzchołków widocznej strony </a:t>
            </a:r>
            <a:br>
              <a:rPr lang="pl-PL" dirty="0"/>
            </a:br>
            <a:r>
              <a:rPr lang="pl-PL" dirty="0"/>
              <a:t>ściany ustawia się w </a:t>
            </a:r>
            <a:r>
              <a:rPr lang="pl-PL" dirty="0" err="1"/>
              <a:t>OpenGL</a:t>
            </a:r>
            <a:r>
              <a:rPr lang="pl-PL" dirty="0"/>
              <a:t>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					</a:t>
            </a:r>
            <a:r>
              <a:rPr lang="pl-PL" b="1" dirty="0" err="1"/>
              <a:t>void</a:t>
            </a:r>
            <a:r>
              <a:rPr lang="pl-PL" b="1" dirty="0"/>
              <a:t> </a:t>
            </a:r>
            <a:r>
              <a:rPr lang="pl-PL" b="1" dirty="0" err="1"/>
              <a:t>glFrontFace</a:t>
            </a:r>
            <a:r>
              <a:rPr lang="pl-PL" b="1" dirty="0"/>
              <a:t> (</a:t>
            </a:r>
            <a:r>
              <a:rPr lang="pl-PL" b="1" dirty="0" err="1"/>
              <a:t>GLenum</a:t>
            </a:r>
            <a:r>
              <a:rPr lang="pl-PL" b="1" dirty="0"/>
              <a:t> </a:t>
            </a:r>
            <a:r>
              <a:rPr lang="pl-PL" b="1" dirty="0" err="1"/>
              <a:t>mode</a:t>
            </a:r>
            <a:r>
              <a:rPr lang="pl-PL" b="1" dirty="0"/>
              <a:t>);</a:t>
            </a:r>
          </a:p>
          <a:p>
            <a:pPr>
              <a:buNone/>
            </a:pPr>
            <a:r>
              <a:rPr lang="pl-PL" b="1" dirty="0" err="1"/>
              <a:t>Mode</a:t>
            </a:r>
            <a:r>
              <a:rPr lang="pl-PL" b="1" dirty="0"/>
              <a:t>:</a:t>
            </a:r>
          </a:p>
          <a:p>
            <a:r>
              <a:rPr lang="pl-PL" b="1" dirty="0" err="1"/>
              <a:t>GL_CCW</a:t>
            </a:r>
            <a:r>
              <a:rPr lang="pl-PL" b="1" dirty="0"/>
              <a:t> – </a:t>
            </a:r>
            <a:r>
              <a:rPr lang="pl-PL" dirty="0"/>
              <a:t>odwrotnie do ruchu wskazówek zegara (domyślnie),</a:t>
            </a:r>
          </a:p>
          <a:p>
            <a:r>
              <a:rPr lang="pl-PL" b="1" dirty="0" err="1"/>
              <a:t>GL_CW</a:t>
            </a:r>
            <a:r>
              <a:rPr lang="pl-PL" dirty="0"/>
              <a:t>    </a:t>
            </a:r>
            <a:r>
              <a:rPr lang="pl-PL" b="1" dirty="0"/>
              <a:t>–</a:t>
            </a:r>
            <a:r>
              <a:rPr lang="pl-PL" dirty="0"/>
              <a:t> zgodnie z ruchem wskazówek zegara.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771163" y="2859088"/>
            <a:ext cx="2283279" cy="2023155"/>
            <a:chOff x="1578" y="2293"/>
            <a:chExt cx="2221" cy="183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578" y="2293"/>
              <a:ext cx="2221" cy="1790"/>
              <a:chOff x="2058" y="4723"/>
              <a:chExt cx="2221" cy="1790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 flipV="1">
                <a:off x="2970" y="4723"/>
                <a:ext cx="1" cy="13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flipH="1">
                <a:off x="2134" y="6037"/>
                <a:ext cx="837" cy="4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118" y="5186"/>
                <a:ext cx="1279" cy="12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 flipV="1">
                <a:off x="2118" y="4759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V="1">
                <a:off x="3396" y="4759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V="1">
                <a:off x="3396" y="6037"/>
                <a:ext cx="853" cy="4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V="1">
                <a:off x="4248" y="4759"/>
                <a:ext cx="1" cy="127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2970" y="4759"/>
                <a:ext cx="1279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3348" y="5133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4188" y="472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943" y="4727"/>
                <a:ext cx="61" cy="6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058" y="5148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73" y="640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3348" y="642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2928" y="600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4188" y="598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2955" y="6030"/>
                <a:ext cx="12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1605" y="277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2565" y="277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539" y="3705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1609" y="3720"/>
              <a:ext cx="46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1680" y="2775"/>
              <a:ext cx="12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2910" y="279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>
              <a:off x="1856" y="2760"/>
              <a:ext cx="1039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1845" y="3300"/>
              <a:ext cx="58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</a:t>
              </a: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Normalna wierzchołkowa </a:t>
            </a:r>
            <a:r>
              <a:rPr lang="pl-PL" b="1" dirty="0"/>
              <a:t>N</a:t>
            </a:r>
            <a:r>
              <a:rPr lang="pl-PL" i="1" baseline="-25000" dirty="0"/>
              <a:t>V</a:t>
            </a:r>
            <a:r>
              <a:rPr lang="pl-PL" dirty="0"/>
              <a:t> jest wektorem prostopadłym do </a:t>
            </a:r>
            <a:br>
              <a:rPr lang="pl-PL" dirty="0"/>
            </a:br>
            <a:r>
              <a:rPr lang="pl-PL" dirty="0"/>
              <a:t>	powierzchni w punkcie (x, y, z) wierzchołka </a:t>
            </a:r>
            <a:r>
              <a:rPr lang="pl-PL" i="1" dirty="0"/>
              <a:t>V</a:t>
            </a:r>
            <a:r>
              <a:rPr lang="pl-PL" dirty="0"/>
              <a:t>. Z reguły obliczona jest jako znormalizowana suma normalnych wielokątów o wspólnym wierzchołku </a:t>
            </a:r>
            <a:r>
              <a:rPr lang="pl-PL" i="1" dirty="0"/>
              <a:t>V</a:t>
            </a:r>
            <a:r>
              <a:rPr lang="pl-PL" dirty="0"/>
              <a:t>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8690883" y="3914775"/>
            <a:ext cx="2314575" cy="2028825"/>
            <a:chOff x="1215" y="13995"/>
            <a:chExt cx="2145" cy="1755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305" y="13995"/>
              <a:ext cx="2055" cy="1755"/>
              <a:chOff x="1305" y="13995"/>
              <a:chExt cx="2055" cy="175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auto">
              <a:xfrm>
                <a:off x="1305" y="13995"/>
                <a:ext cx="2055" cy="1755"/>
              </a:xfrm>
              <a:custGeom>
                <a:avLst/>
                <a:gdLst/>
                <a:ahLst/>
                <a:cxnLst>
                  <a:cxn ang="0">
                    <a:pos x="735" y="0"/>
                  </a:cxn>
                  <a:cxn ang="0">
                    <a:pos x="0" y="525"/>
                  </a:cxn>
                  <a:cxn ang="0">
                    <a:pos x="180" y="1425"/>
                  </a:cxn>
                  <a:cxn ang="0">
                    <a:pos x="1215" y="1755"/>
                  </a:cxn>
                  <a:cxn ang="0">
                    <a:pos x="2055" y="630"/>
                  </a:cxn>
                  <a:cxn ang="0">
                    <a:pos x="735" y="0"/>
                  </a:cxn>
                </a:cxnLst>
                <a:rect l="0" t="0" r="r" b="b"/>
                <a:pathLst>
                  <a:path w="2055" h="1755">
                    <a:moveTo>
                      <a:pt x="735" y="0"/>
                    </a:moveTo>
                    <a:lnTo>
                      <a:pt x="0" y="525"/>
                    </a:lnTo>
                    <a:lnTo>
                      <a:pt x="180" y="1425"/>
                    </a:lnTo>
                    <a:lnTo>
                      <a:pt x="1215" y="1755"/>
                    </a:lnTo>
                    <a:lnTo>
                      <a:pt x="2055" y="630"/>
                    </a:lnTo>
                    <a:lnTo>
                      <a:pt x="73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 flipH="1" flipV="1">
                <a:off x="2040" y="13995"/>
                <a:ext cx="240" cy="85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 flipH="1" flipV="1">
                <a:off x="1305" y="14520"/>
                <a:ext cx="975" cy="3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 flipH="1">
                <a:off x="1470" y="14865"/>
                <a:ext cx="795" cy="57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>
                <a:off x="2280" y="14865"/>
                <a:ext cx="210" cy="88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 flipV="1">
                <a:off x="2280" y="14625"/>
                <a:ext cx="105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 flipV="1">
              <a:off x="1530" y="14010"/>
              <a:ext cx="315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V="1">
              <a:off x="2490" y="14010"/>
              <a:ext cx="30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655" y="15060"/>
              <a:ext cx="615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1710" y="15300"/>
              <a:ext cx="39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 flipV="1">
              <a:off x="1215" y="14835"/>
              <a:ext cx="51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2280" y="14370"/>
              <a:ext cx="15" cy="4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9927772" y="486591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V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663621" y="3476399"/>
          <a:ext cx="1940119" cy="72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Równanie" r:id="rId3" imgW="1231560" imgH="457200" progId="Equation.3">
                  <p:embed/>
                </p:oleObj>
              </mc:Choice>
              <mc:Fallback>
                <p:oleObj name="Równanie" r:id="rId3" imgW="1231560" imgH="457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621" y="3476399"/>
                        <a:ext cx="1940119" cy="720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7" name="Picture 17" descr="zrzut003"/>
          <p:cNvPicPr>
            <a:picLocks noChangeAspect="1" noChangeArrowheads="1"/>
          </p:cNvPicPr>
          <p:nvPr/>
        </p:nvPicPr>
        <p:blipFill>
          <a:blip r:embed="rId5"/>
          <a:srcRect r="-10498"/>
          <a:stretch>
            <a:fillRect/>
          </a:stretch>
        </p:blipFill>
        <p:spPr bwMode="auto">
          <a:xfrm>
            <a:off x="2188028" y="4604656"/>
            <a:ext cx="2432957" cy="18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zrzut002"/>
          <p:cNvPicPr>
            <a:picLocks noChangeAspect="1" noChangeArrowheads="1"/>
          </p:cNvPicPr>
          <p:nvPr/>
        </p:nvPicPr>
        <p:blipFill>
          <a:blip r:embed="rId6"/>
          <a:srcRect l="-10558"/>
          <a:stretch>
            <a:fillRect/>
          </a:stretch>
        </p:blipFill>
        <p:spPr bwMode="auto">
          <a:xfrm>
            <a:off x="4490356" y="4620985"/>
            <a:ext cx="2392463" cy="181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u="sng" dirty="0"/>
              <a:t>Reprezentacja bezpośrednia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Obiekt = {F1,F2,....,Fm}</a:t>
            </a:r>
            <a:r>
              <a:rPr lang="pl-PL" dirty="0"/>
              <a:t> – zbiór ścian</a:t>
            </a:r>
          </a:p>
          <a:p>
            <a:pPr>
              <a:buNone/>
            </a:pPr>
            <a:r>
              <a:rPr lang="pl-PL" b="1" dirty="0"/>
              <a:t>ściana Fi = {sekwencja </a:t>
            </a:r>
            <a:r>
              <a:rPr lang="pl-PL" b="1" dirty="0" err="1"/>
              <a:t>n-wierzchołków</a:t>
            </a:r>
            <a:r>
              <a:rPr lang="pl-PL" b="1" dirty="0"/>
              <a:t>}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Dla sześcianu jednostkowego z rysunku, przy </a:t>
            </a:r>
            <a:r>
              <a:rPr lang="pl-PL" dirty="0" err="1"/>
              <a:t>mode</a:t>
            </a:r>
            <a:r>
              <a:rPr lang="pl-PL" dirty="0"/>
              <a:t> =</a:t>
            </a:r>
            <a:r>
              <a:rPr lang="pl-PL" dirty="0" err="1"/>
              <a:t>GL_CCW</a:t>
            </a:r>
            <a:r>
              <a:rPr lang="pl-PL" dirty="0"/>
              <a:t>:</a:t>
            </a:r>
          </a:p>
          <a:p>
            <a:pPr>
              <a:buNone/>
            </a:pPr>
            <a:r>
              <a:rPr lang="pl-PL" b="1" dirty="0" err="1"/>
              <a:t>Fprzednia</a:t>
            </a:r>
            <a:r>
              <a:rPr lang="pl-PL" b="1" dirty="0"/>
              <a:t> = { </a:t>
            </a:r>
            <a:r>
              <a:rPr lang="pl-PL" dirty="0"/>
              <a:t>(1,1,1), (-1,1,1), (-1,-1,1), (1,-1,1)</a:t>
            </a:r>
            <a:r>
              <a:rPr lang="pl-PL" b="1" dirty="0"/>
              <a:t> } 	– wierzchołki 6,7,4,5</a:t>
            </a:r>
            <a:endParaRPr lang="pl-PL" dirty="0"/>
          </a:p>
          <a:p>
            <a:pPr>
              <a:buNone/>
            </a:pPr>
            <a:r>
              <a:rPr lang="pl-PL" b="1" dirty="0" err="1"/>
              <a:t>Ftylna</a:t>
            </a:r>
            <a:r>
              <a:rPr lang="pl-PL" b="1" dirty="0"/>
              <a:t>       = { </a:t>
            </a:r>
            <a:r>
              <a:rPr lang="pl-PL" dirty="0"/>
              <a:t>(1,1,-1), (1,-1,-1), (-</a:t>
            </a:r>
            <a:r>
              <a:rPr lang="pl-PL" dirty="0" err="1"/>
              <a:t>1,-1,-1</a:t>
            </a:r>
            <a:r>
              <a:rPr lang="pl-PL" dirty="0"/>
              <a:t>), (-1,1,-1)</a:t>
            </a:r>
            <a:r>
              <a:rPr lang="pl-PL" b="1" dirty="0"/>
              <a:t> } – wierzchołki 2,1,0,3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8294915" y="1138104"/>
            <a:ext cx="3380014" cy="2846068"/>
            <a:chOff x="1505" y="9061"/>
            <a:chExt cx="3171" cy="2180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V="1">
              <a:off x="2971" y="9061"/>
              <a:ext cx="1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 flipH="1">
              <a:off x="1505" y="10345"/>
              <a:ext cx="1437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879" y="9914"/>
              <a:ext cx="1279" cy="127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1879" y="9487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V="1">
              <a:off x="3157" y="9487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157" y="10765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2971" y="10345"/>
              <a:ext cx="17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4009" y="9487"/>
              <a:ext cx="1" cy="127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2731" y="9487"/>
              <a:ext cx="1279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3109" y="9861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3949" y="945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2704" y="9455"/>
              <a:ext cx="61" cy="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1819" y="987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834" y="1113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3109" y="1115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2689" y="1073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3949" y="107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989" y="9921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1939" y="993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2779" y="10460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2959" y="1089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859" y="952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844" y="1047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1954" y="1088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779" y="948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654" y="9065"/>
              <a:ext cx="1214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m=6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n=4</a:t>
              </a:r>
              <a:endParaRPr kumimoji="0" lang="pl-P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 flipV="1">
              <a:off x="2715" y="9480"/>
              <a:ext cx="0" cy="12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2715" y="10755"/>
              <a:ext cx="129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 flipH="1">
              <a:off x="1845" y="10755"/>
              <a:ext cx="870" cy="4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Siatka </a:t>
            </a:r>
            <a:r>
              <a:rPr lang="pl-PL" dirty="0" err="1"/>
              <a:t>wielokątowa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u="sng" dirty="0"/>
              <a:t>Reprezentacja indeksowa</a:t>
            </a:r>
          </a:p>
          <a:p>
            <a:pPr>
              <a:buNone/>
            </a:pPr>
            <a:endParaRPr lang="pl-PL" b="1" u="sng" dirty="0"/>
          </a:p>
          <a:p>
            <a:pPr>
              <a:buNone/>
            </a:pPr>
            <a:r>
              <a:rPr lang="pl-PL" b="1" dirty="0"/>
              <a:t>Obiekt = {F1,F2,....,Fm} – </a:t>
            </a:r>
            <a:r>
              <a:rPr lang="pl-PL" dirty="0"/>
              <a:t>zbiór ścian</a:t>
            </a:r>
          </a:p>
          <a:p>
            <a:pPr>
              <a:buNone/>
            </a:pPr>
            <a:r>
              <a:rPr lang="pl-PL" b="1" dirty="0"/>
              <a:t>		 </a:t>
            </a:r>
            <a:r>
              <a:rPr lang="pl-PL" dirty="0"/>
              <a:t>	</a:t>
            </a:r>
            <a:r>
              <a:rPr lang="pl-PL" b="1" dirty="0"/>
              <a:t>Fi = {sekwencja indeksów wierzchołków}</a:t>
            </a:r>
            <a:endParaRPr lang="pl-PL" dirty="0"/>
          </a:p>
          <a:p>
            <a:pPr>
              <a:buNone/>
            </a:pPr>
            <a:r>
              <a:rPr lang="pl-PL" b="1" dirty="0"/>
              <a:t>			V = {V</a:t>
            </a:r>
            <a:r>
              <a:rPr lang="pl-PL" b="1" baseline="-25000" dirty="0"/>
              <a:t>0</a:t>
            </a:r>
            <a:r>
              <a:rPr lang="pl-PL" b="1" dirty="0"/>
              <a:t>, V</a:t>
            </a:r>
            <a:r>
              <a:rPr lang="pl-PL" b="1" baseline="-25000" dirty="0"/>
              <a:t>1</a:t>
            </a:r>
            <a:r>
              <a:rPr lang="pl-PL" b="1" dirty="0"/>
              <a:t>, ..., V</a:t>
            </a:r>
            <a:r>
              <a:rPr lang="pl-PL" b="1" baseline="-25000" dirty="0"/>
              <a:t>k-1</a:t>
            </a:r>
            <a:r>
              <a:rPr lang="pl-PL" b="1" dirty="0"/>
              <a:t>} – </a:t>
            </a:r>
            <a:r>
              <a:rPr lang="pl-PL" dirty="0"/>
              <a:t>tablica wierzchołków</a:t>
            </a:r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pPr>
              <a:buNone/>
            </a:pPr>
            <a:r>
              <a:rPr lang="pl-PL" sz="3100" b="1" dirty="0"/>
              <a:t>		</a:t>
            </a:r>
            <a:endParaRPr lang="pl-PL" sz="3100" dirty="0"/>
          </a:p>
          <a:p>
            <a:pPr>
              <a:buNone/>
            </a:pPr>
            <a:r>
              <a:rPr lang="pl-PL" sz="3100" dirty="0"/>
              <a:t> 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8238899" y="1094242"/>
            <a:ext cx="3896728" cy="2677658"/>
            <a:chOff x="1505" y="9061"/>
            <a:chExt cx="3171" cy="2180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 flipV="1">
              <a:off x="2971" y="9061"/>
              <a:ext cx="1" cy="1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H="1">
              <a:off x="1505" y="10345"/>
              <a:ext cx="1437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879" y="9914"/>
              <a:ext cx="1279" cy="127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1879" y="9487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V="1">
              <a:off x="3157" y="9487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V="1">
              <a:off x="3157" y="10765"/>
              <a:ext cx="853" cy="4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2971" y="10345"/>
              <a:ext cx="17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4009" y="9487"/>
              <a:ext cx="1" cy="127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731" y="9487"/>
              <a:ext cx="1279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3109" y="9861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3949" y="945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2704" y="9455"/>
              <a:ext cx="61" cy="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819" y="987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1834" y="1113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3109" y="1115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2689" y="1073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3949" y="107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989" y="9921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1939" y="993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2779" y="10460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2959" y="1089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3859" y="952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844" y="10476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954" y="1088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779" y="9485"/>
              <a:ext cx="25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1654" y="9065"/>
              <a:ext cx="571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m=6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k=8</a:t>
              </a:r>
              <a:endParaRPr kumimoji="0" lang="pl-P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V="1">
              <a:off x="2715" y="9480"/>
              <a:ext cx="0" cy="12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2715" y="10755"/>
              <a:ext cx="129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H="1">
              <a:off x="1845" y="10755"/>
              <a:ext cx="870" cy="42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64" name="pole tekstowe 63"/>
          <p:cNvSpPr txBox="1"/>
          <p:nvPr/>
        </p:nvSpPr>
        <p:spPr>
          <a:xfrm>
            <a:off x="1485913" y="4272677"/>
            <a:ext cx="76129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l-PL" dirty="0"/>
              <a:t>V = {(-1,-1,-1),(</a:t>
            </a:r>
            <a:r>
              <a:rPr lang="pl-PL" dirty="0" err="1"/>
              <a:t>1,-1,-1</a:t>
            </a:r>
            <a:r>
              <a:rPr lang="pl-PL" dirty="0"/>
              <a:t>),(1,1,-1),(-</a:t>
            </a:r>
            <a:r>
              <a:rPr lang="pl-PL" dirty="0" err="1"/>
              <a:t>1,1,-1</a:t>
            </a:r>
            <a:r>
              <a:rPr lang="pl-PL" dirty="0"/>
              <a:t>),(-1,-1,1),(</a:t>
            </a:r>
            <a:r>
              <a:rPr lang="pl-PL" dirty="0" err="1"/>
              <a:t>1,-1,1</a:t>
            </a:r>
            <a:r>
              <a:rPr lang="pl-PL" dirty="0"/>
              <a:t>),(1,1,1),(-</a:t>
            </a:r>
            <a:r>
              <a:rPr lang="pl-PL" dirty="0" err="1"/>
              <a:t>1,1,1</a:t>
            </a:r>
            <a:r>
              <a:rPr lang="pl-PL" dirty="0"/>
              <a:t>)}</a:t>
            </a:r>
          </a:p>
          <a:p>
            <a:pPr>
              <a:buNone/>
            </a:pPr>
            <a:r>
              <a:rPr lang="pl-PL" dirty="0"/>
              <a:t>Obiekt = {	(4,5,6,7),	// ściana przednia </a:t>
            </a:r>
          </a:p>
          <a:p>
            <a:pPr>
              <a:buNone/>
            </a:pPr>
            <a:r>
              <a:rPr lang="pl-PL" dirty="0"/>
              <a:t>	(2,1,0,3),	// ściana tylna </a:t>
            </a:r>
          </a:p>
          <a:p>
            <a:pPr>
              <a:buNone/>
            </a:pPr>
            <a:r>
              <a:rPr lang="pl-PL" dirty="0"/>
              <a:t>	(2,6,5,1),	// ściana prawa </a:t>
            </a:r>
          </a:p>
          <a:p>
            <a:pPr>
              <a:buNone/>
            </a:pPr>
            <a:r>
              <a:rPr lang="pl-PL" dirty="0"/>
              <a:t>	(3,0,4,7),	// ściana lewa </a:t>
            </a:r>
          </a:p>
          <a:p>
            <a:pPr>
              <a:buNone/>
            </a:pPr>
            <a:r>
              <a:rPr lang="pl-PL" dirty="0"/>
              <a:t>	(2,3,7,6),	// ściana górna </a:t>
            </a:r>
          </a:p>
          <a:p>
            <a:pPr>
              <a:buNone/>
            </a:pPr>
            <a:r>
              <a:rPr lang="pl-PL" dirty="0"/>
              <a:t>	(0,1,5,4)  }	// ściana dolna </a:t>
            </a:r>
          </a:p>
          <a:p>
            <a:pPr>
              <a:buNone/>
            </a:pPr>
            <a:r>
              <a:rPr lang="pl-PL" dirty="0"/>
              <a:t>}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837</Words>
  <Application>Microsoft Office PowerPoint</Application>
  <PresentationFormat>Panoramiczny</PresentationFormat>
  <Paragraphs>218</Paragraphs>
  <Slides>12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Smuga</vt:lpstr>
      <vt:lpstr>Równanie</vt:lpstr>
      <vt:lpstr>Reprezentacje obiektów 3D</vt:lpstr>
      <vt:lpstr>Sposoby reprezentacji obiektów 3D</vt:lpstr>
      <vt:lpstr>Kopiowanie prymitywów</vt:lpstr>
      <vt:lpstr>Reprezentacja z przesuwaniem </vt:lpstr>
      <vt:lpstr>Siatka wielokątowa</vt:lpstr>
      <vt:lpstr>Siatka wielokątowa</vt:lpstr>
      <vt:lpstr>Siatka wielokątowa</vt:lpstr>
      <vt:lpstr>Siatka wielokątowa</vt:lpstr>
      <vt:lpstr>Siatka wielokątowa</vt:lpstr>
      <vt:lpstr>Siatka wielokątowa</vt:lpstr>
      <vt:lpstr>Siatka wielokątowa</vt:lpstr>
      <vt:lpstr>Siatka wielokątowa – podsumowanie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Reprezentacje obiektów 3D</dc:title>
  <dc:creator>szymon smaga</dc:creator>
  <cp:lastModifiedBy>Jacek</cp:lastModifiedBy>
  <cp:revision>39</cp:revision>
  <dcterms:created xsi:type="dcterms:W3CDTF">2015-05-12T05:33:30Z</dcterms:created>
  <dcterms:modified xsi:type="dcterms:W3CDTF">2022-01-23T15:22:53Z</dcterms:modified>
</cp:coreProperties>
</file>