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4.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5.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6.xml" ContentType="application/vnd.openxmlformats-officedocument.presentationml.comments+xml"/>
  <Override PartName="/ppt/notesSlides/notesSlide29.xml" ContentType="application/vnd.openxmlformats-officedocument.presentationml.notesSlide+xml"/>
  <Override PartName="/ppt/comments/comment7.xml" ContentType="application/vnd.openxmlformats-officedocument.presentationml.comments+xml"/>
  <Override PartName="/ppt/notesSlides/notesSlide30.xml" ContentType="application/vnd.openxmlformats-officedocument.presentationml.notesSlide+xml"/>
  <Override PartName="/ppt/comments/comment8.xml" ContentType="application/vnd.openxmlformats-officedocument.presentationml.comments+xml"/>
  <Override PartName="/ppt/notesSlides/notesSlide31.xml" ContentType="application/vnd.openxmlformats-officedocument.presentationml.notesSlide+xml"/>
  <Override PartName="/ppt/comments/comment9.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10.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11.xml" ContentType="application/vnd.openxmlformats-officedocument.presentationml.comments+xml"/>
  <Override PartName="/ppt/notesSlides/notesSlide39.xml" ContentType="application/vnd.openxmlformats-officedocument.presentationml.notesSlide+xml"/>
  <Override PartName="/ppt/comments/comment12.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comment13.xml" ContentType="application/vnd.openxmlformats-officedocument.presentationml.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omments/comment14.xml" ContentType="application/vnd.openxmlformats-officedocument.presentationml.comment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comment15.xml" ContentType="application/vnd.openxmlformats-officedocument.presentationml.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comment16.xml" ContentType="application/vnd.openxmlformats-officedocument.presentationml.comments+xml"/>
  <Override PartName="/ppt/notesSlides/notesSlide53.xml" ContentType="application/vnd.openxmlformats-officedocument.presentationml.notesSlide+xml"/>
  <Override PartName="/ppt/comments/comment17.xml" ContentType="application/vnd.openxmlformats-officedocument.presentationml.comments+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embeddedFontLst>
    <p:embeddedFont>
      <p:font typeface="Calibri" panose="020F0502020204030204" pitchFamily="34" charset="0"/>
      <p:regular r:id="rId58"/>
      <p:bold r:id="rId59"/>
      <p:italic r:id="rId60"/>
      <p:boldItalic r:id="rId61"/>
    </p:embeddedFont>
    <p:embeddedFont>
      <p:font typeface="Helvetica Neue" panose="020B0604020202020204" charset="0"/>
      <p:regular r:id="rId62"/>
      <p:bold r:id="rId63"/>
      <p:italic r:id="rId64"/>
      <p:boldItalic r:id="rId65"/>
    </p:embeddedFont>
    <p:embeddedFont>
      <p:font typeface="Verdana" panose="020B060403050404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jvphtGCTqW/Zub35Al0moovK1Ph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ek" initials="J" lastIdx="30" clrIdx="0">
    <p:extLst>
      <p:ext uri="{19B8F6BF-5375-455C-9EA6-DF929625EA0E}">
        <p15:presenceInfo xmlns:p15="http://schemas.microsoft.com/office/powerpoint/2012/main" userId="ac87044a25a0fc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3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customschemas.google.com/relationships/presentationmetadata" Target="meta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22T16:31:57.908" idx="1">
    <p:pos x="5592" y="1389"/>
    <p:text>Diagram drzewa przedstawiający konstrukcję strony internetowej poprzez łączenie liniami kolejnych bloków.</p:text>
    <p:extLst>
      <p:ext uri="{C676402C-5697-4E1C-873F-D02D1690AC5C}">
        <p15:threadingInfo xmlns:p15="http://schemas.microsoft.com/office/powerpoint/2012/main" timeZoneBias="-60"/>
      </p:ext>
    </p:extLst>
  </p:cm>
  <p:cm authorId="1" dt="2022-01-22T16:34:01.160" idx="2">
    <p:pos x="3995" y="1752"/>
    <p:text>Schemat kołowy przedstawiający budowę strony poprzez uszeregowane kołowo ikony prowadzące dalej na zewnątrz do kolejnych okręgów ikon</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2-01-22T16:49:22.732" idx="16">
    <p:pos x="2820" y="2207"/>
    <p:text>Zwijana lista przedstawiona kodem</p:text>
    <p:extLst>
      <p:ext uri="{C676402C-5697-4E1C-873F-D02D1690AC5C}">
        <p15:threadingInfo xmlns:p15="http://schemas.microsoft.com/office/powerpoint/2012/main" timeZoneBias="-60"/>
      </p:ext>
    </p:extLst>
  </p:cm>
  <p:cm authorId="1" dt="2022-01-22T16:52:00.385" idx="17">
    <p:pos x="5347" y="2196"/>
    <p:text>Zwijana lista zwizualizowana na stronie html</p:text>
    <p:extLst>
      <p:ext uri="{C676402C-5697-4E1C-873F-D02D1690AC5C}">
        <p15:threadingInfo xmlns:p15="http://schemas.microsoft.com/office/powerpoint/2012/main" timeZoneBias="-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2-01-22T16:52:28.445" idx="18">
    <p:pos x="1242" y="2803"/>
    <p:text>Strona html z osadzonym odtwarzaczem wideo</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2-01-22T16:52:57.564" idx="19">
    <p:pos x="3599" y="2750"/>
    <p:text>Strona html ze zdjęciem niebieskiej róży</p:text>
    <p:extLst>
      <p:ext uri="{C676402C-5697-4E1C-873F-D02D1690AC5C}">
        <p15:threadingInfo xmlns:p15="http://schemas.microsoft.com/office/powerpoint/2012/main" timeZoneBias="-60"/>
      </p:ext>
    </p:extLst>
  </p:cm>
  <p:cm authorId="1" dt="2022-01-22T16:53:22.761" idx="20">
    <p:pos x="5647" y="3385"/>
    <p:text>Kod stojący za powyższą stroną</p:text>
    <p:extLst>
      <p:ext uri="{C676402C-5697-4E1C-873F-D02D1690AC5C}">
        <p15:threadingInfo xmlns:p15="http://schemas.microsoft.com/office/powerpoint/2012/main" timeZoneBias="-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2-01-22T16:57:00.640" idx="21">
    <p:pos x="4374" y="1298"/>
    <p:text>Kod służący do wyrysowania tabeli</p:text>
    <p:extLst>
      <p:ext uri="{C676402C-5697-4E1C-873F-D02D1690AC5C}">
        <p15:threadingInfo xmlns:p15="http://schemas.microsoft.com/office/powerpoint/2012/main" timeZoneBias="-60"/>
      </p:ext>
    </p:extLst>
  </p:cm>
  <p:cm authorId="1" dt="2022-01-22T16:57:23.591" idx="22">
    <p:pos x="5602" y="3314"/>
    <p:text>Strona przedstawiająca przykładową tabelę 3x3</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2-01-22T16:58:15.319" idx="23">
    <p:pos x="4773" y="1255"/>
    <p:text>Kod służący do wyrysowania tabeli złożonej</p:text>
    <p:extLst>
      <p:ext uri="{C676402C-5697-4E1C-873F-D02D1690AC5C}">
        <p15:threadingInfo xmlns:p15="http://schemas.microsoft.com/office/powerpoint/2012/main" timeZoneBias="-60"/>
      </p:ext>
    </p:extLst>
  </p:cm>
  <p:cm authorId="1" dt="2022-01-22T16:58:27.578" idx="24">
    <p:pos x="5629" y="2937"/>
    <p:text>Przykładowa tabela złożona na podstawie powyższego kodu</p:text>
    <p:extLst>
      <p:ext uri="{C676402C-5697-4E1C-873F-D02D1690AC5C}">
        <p15:threadingInfo xmlns:p15="http://schemas.microsoft.com/office/powerpoint/2012/main" timeZoneBias="-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2-01-22T16:59:54.847" idx="25">
    <p:pos x="2608" y="3067"/>
    <p:text>Kod służący do wyrysowania formularza</p:text>
    <p:extLst>
      <p:ext uri="{C676402C-5697-4E1C-873F-D02D1690AC5C}">
        <p15:threadingInfo xmlns:p15="http://schemas.microsoft.com/office/powerpoint/2012/main" timeZoneBias="-6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2-01-22T17:00:54.547" idx="26">
    <p:pos x="2020" y="1706"/>
    <p:text>Przykładowy znacznik postępu</p:text>
    <p:extLst>
      <p:ext uri="{C676402C-5697-4E1C-873F-D02D1690AC5C}">
        <p15:threadingInfo xmlns:p15="http://schemas.microsoft.com/office/powerpoint/2012/main" timeZoneBias="-60"/>
      </p:ext>
    </p:extLst>
  </p:cm>
  <p:cm authorId="1" dt="2022-01-22T17:01:31.229" idx="27">
    <p:pos x="1667" y="3067"/>
    <p:text>Przykładowy znacznik postępu</p:text>
    <p:extLst>
      <p:ext uri="{C676402C-5697-4E1C-873F-D02D1690AC5C}">
        <p15:threadingInfo xmlns:p15="http://schemas.microsoft.com/office/powerpoint/2012/main" timeZoneBias="-6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2-01-22T17:01:57.500" idx="28">
    <p:pos x="4999" y="1933"/>
    <p:text>Okno wyboru z rozwijanymi opcjami: "Anna", "Ola", "Zosia".</p:text>
    <p:extLst>
      <p:ext uri="{C676402C-5697-4E1C-873F-D02D1690AC5C}">
        <p15:threadingInfo xmlns:p15="http://schemas.microsoft.com/office/powerpoint/2012/main" timeZoneBias="-60"/>
      </p:ext>
    </p:extLst>
  </p:cm>
  <p:cm authorId="1" dt="2022-01-22T17:02:37.296" idx="29">
    <p:pos x="3243" y="2160"/>
    <p:text>Kod służący do wyrysowania powyższego okna</p:text>
    <p:extLst>
      <p:ext uri="{C676402C-5697-4E1C-873F-D02D1690AC5C}">
        <p15:threadingInfo xmlns:p15="http://schemas.microsoft.com/office/powerpoint/2012/main" timeZoneBias="-60"/>
      </p:ext>
    </p:extLst>
  </p:cm>
  <p:cm authorId="1" dt="2022-01-22T17:03:10.595" idx="30">
    <p:pos x="5760" y="3158"/>
    <p:text>Wizualizacja kalkulatora w formie okien wprowadzania tekstu</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1-22T16:36:24.126" idx="3">
    <p:pos x="5618" y="638"/>
    <p:text>Schemat layoutu strony z ponumerowanymi elementami, zgodnie z opisem ze slajdu; na szczycie strony sekcja I, pośrodku II, na dole III</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1-22T16:38:19.810" idx="4">
    <p:pos x="5057" y="845"/>
    <p:text>Groteskowy obraz człekokształtnej postaci miażdżonej przez głaz</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1-22T16:39:02.765" idx="5">
    <p:pos x="465" y="3385"/>
    <p:text>Komiksowy wizerunek jaskiniowca z maczugą</p:text>
    <p:extLst>
      <p:ext uri="{C676402C-5697-4E1C-873F-D02D1690AC5C}">
        <p15:threadingInfo xmlns:p15="http://schemas.microsoft.com/office/powerpoint/2012/main" timeZoneBias="-60"/>
      </p:ext>
    </p:extLst>
  </p:cm>
  <p:cm authorId="1" dt="2022-01-22T16:39:14.949" idx="6">
    <p:pos x="5495" y="3385"/>
    <p:text>Komiksowy wizerunek diabła mieszającego w kotle</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1-22T16:39:59.532" idx="7">
    <p:pos x="5682" y="845"/>
    <p:text>Wizualizacja przykładowego układu elementów layoutu wymienionych na slajdzie</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01-22T16:44:30.305" idx="8">
    <p:pos x="5573" y="1616"/>
    <p:text>Strona html przedstawiająca przykładową listę numerowaną</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1-22T16:45:06.944" idx="9">
    <p:pos x="5669" y="1933"/>
    <p:text>Strona html przedstawiająca przykładową listę punktowaną</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2-01-22T16:45:56.928" idx="10">
    <p:pos x="5397" y="1344"/>
    <p:text>Fragment przepisu na placek spisany w formie kodu</p:text>
    <p:extLst>
      <p:ext uri="{C676402C-5697-4E1C-873F-D02D1690AC5C}">
        <p15:threadingInfo xmlns:p15="http://schemas.microsoft.com/office/powerpoint/2012/main" timeZoneBias="-60"/>
      </p:ext>
    </p:extLst>
  </p:cm>
  <p:cm authorId="1" dt="2022-01-22T16:46:26.221" idx="11">
    <p:pos x="5397" y="2432"/>
    <p:text>Wizualizacja powyższego kodu z fragmentem przepisu na placek</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2-01-22T16:48:00.865" idx="14">
    <p:pos x="2969" y="2663"/>
    <p:text>Tekst lorem ipsum spisany w formie kodu html</p:text>
    <p:extLst>
      <p:ext uri="{C676402C-5697-4E1C-873F-D02D1690AC5C}">
        <p15:threadingInfo xmlns:p15="http://schemas.microsoft.com/office/powerpoint/2012/main" timeZoneBias="-60"/>
      </p:ext>
    </p:extLst>
  </p:cm>
  <p:cm authorId="1" dt="2022-01-22T16:48:12.830" idx="15">
    <p:pos x="5570" y="2663"/>
    <p:text>Wizualizacja powyższego kodu na stronie html</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1" name="Google Shape;8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8" name="Google Shape;13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11</a:t>
            </a:fld>
            <a:endParaRPr/>
          </a:p>
        </p:txBody>
      </p:sp>
      <p:sp>
        <p:nvSpPr>
          <p:cNvPr id="151" name="Google Shape;15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2" name="Google Shape;1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12</a:t>
            </a:fld>
            <a:endParaRPr/>
          </a:p>
        </p:txBody>
      </p:sp>
      <p:sp>
        <p:nvSpPr>
          <p:cNvPr id="159" name="Google Shape;15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 name="Google Shape;16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 name="Google Shape;17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1" name="Google Shape;18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9" name="Google Shape;19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4" name="Google Shape;21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3" name="Google Shape;24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9" name="Google Shape;24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20</a:t>
            </a:fld>
            <a:endParaRPr/>
          </a:p>
        </p:txBody>
      </p:sp>
      <p:sp>
        <p:nvSpPr>
          <p:cNvPr id="268" name="Google Shape;26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9" name="Google Shape;26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5" name="Google Shape;27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1" name="Google Shape;28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23</a:t>
            </a:fld>
            <a:endParaRPr/>
          </a:p>
        </p:txBody>
      </p:sp>
      <p:sp>
        <p:nvSpPr>
          <p:cNvPr id="287" name="Google Shape;28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8" name="Google Shape;28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4" name="Google Shape;29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25</a:t>
            </a:fld>
            <a:endParaRPr/>
          </a:p>
        </p:txBody>
      </p:sp>
      <p:sp>
        <p:nvSpPr>
          <p:cNvPr id="301" name="Google Shape;30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2" name="Google Shape;30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3" name="Google Shape;31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27</a:t>
            </a:fld>
            <a:endParaRPr/>
          </a:p>
        </p:txBody>
      </p:sp>
      <p:sp>
        <p:nvSpPr>
          <p:cNvPr id="319" name="Google Shape;31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0" name="Google Shape;32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7" name="Google Shape;32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29</a:t>
            </a:fld>
            <a:endParaRPr/>
          </a:p>
        </p:txBody>
      </p:sp>
      <p:sp>
        <p:nvSpPr>
          <p:cNvPr id="335" name="Google Shape;33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6" name="Google Shape;336;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4" name="Google Shape;9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4" name="Google Shape;34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31</a:t>
            </a:fld>
            <a:endParaRPr/>
          </a:p>
        </p:txBody>
      </p:sp>
      <p:sp>
        <p:nvSpPr>
          <p:cNvPr id="352" name="Google Shape;35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3" name="Google Shape;353;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1" name="Google Shape;36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33</a:t>
            </a:fld>
            <a:endParaRPr/>
          </a:p>
        </p:txBody>
      </p:sp>
      <p:sp>
        <p:nvSpPr>
          <p:cNvPr id="367" name="Google Shape;36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8" name="Google Shape;368;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7" name="Google Shape;37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35</a:t>
            </a:fld>
            <a:endParaRPr/>
          </a:p>
        </p:txBody>
      </p:sp>
      <p:sp>
        <p:nvSpPr>
          <p:cNvPr id="383" name="Google Shape;38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4" name="Google Shape;384;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0" name="Google Shape;390;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37</a:t>
            </a:fld>
            <a:endParaRPr/>
          </a:p>
        </p:txBody>
      </p:sp>
      <p:sp>
        <p:nvSpPr>
          <p:cNvPr id="397" name="Google Shape;39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8" name="Google Shape;398;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5" name="Google Shape;40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39</a:t>
            </a:fld>
            <a:endParaRPr/>
          </a:p>
        </p:txBody>
      </p:sp>
      <p:sp>
        <p:nvSpPr>
          <p:cNvPr id="414" name="Google Shape;414;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5" name="Google Shape;41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0" name="Google Shape;10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4" name="Google Shape;424;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41</a:t>
            </a:fld>
            <a:endParaRPr/>
          </a:p>
        </p:txBody>
      </p:sp>
      <p:sp>
        <p:nvSpPr>
          <p:cNvPr id="433" name="Google Shape;43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4" name="Google Shape;434;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4" name="Google Shape;444;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43</a:t>
            </a:fld>
            <a:endParaRPr/>
          </a:p>
        </p:txBody>
      </p:sp>
      <p:sp>
        <p:nvSpPr>
          <p:cNvPr id="453" name="Google Shape;45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4" name="Google Shape;45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2" name="Google Shape;462;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45</a:t>
            </a:fld>
            <a:endParaRPr/>
          </a:p>
        </p:txBody>
      </p:sp>
      <p:sp>
        <p:nvSpPr>
          <p:cNvPr id="470" name="Google Shape;47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1" name="Google Shape;471;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9" name="Google Shape;479;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47</a:t>
            </a:fld>
            <a:endParaRPr/>
          </a:p>
        </p:txBody>
      </p:sp>
      <p:sp>
        <p:nvSpPr>
          <p:cNvPr id="487" name="Google Shape;487;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8" name="Google Shape;488;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8" name="Google Shape;498;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49</a:t>
            </a:fld>
            <a:endParaRPr/>
          </a:p>
        </p:txBody>
      </p:sp>
      <p:sp>
        <p:nvSpPr>
          <p:cNvPr id="506" name="Google Shape;506;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7" name="Google Shape;507;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6" name="Google Shape;10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5" name="Google Shape;51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51</a:t>
            </a:fld>
            <a:endParaRPr/>
          </a:p>
        </p:txBody>
      </p:sp>
      <p:sp>
        <p:nvSpPr>
          <p:cNvPr id="523" name="Google Shape;52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4" name="Google Shape;524;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3" name="Google Shape;533;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53</a:t>
            </a:fld>
            <a:endParaRPr/>
          </a:p>
        </p:txBody>
      </p:sp>
      <p:sp>
        <p:nvSpPr>
          <p:cNvPr id="546" name="Google Shape;546;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7" name="Google Shape;547;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9" name="Google Shape;559;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6" name="Google Shape;566;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 name="Google Shape;11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 name="Google Shape;11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4" name="Google Shape;12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0" name="Google Shape;13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ajd tytułowy" type="title">
  <p:cSld name="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57"/>
          <p:cNvSpPr txBox="1">
            <a:spLocks noGrp="1"/>
          </p:cNvSpPr>
          <p:nvPr>
            <p:ph type="ctrTitle"/>
          </p:nvPr>
        </p:nvSpPr>
        <p:spPr>
          <a:xfrm>
            <a:off x="542925" y="2914650"/>
            <a:ext cx="8153400" cy="7048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57"/>
          <p:cNvSpPr txBox="1">
            <a:spLocks noGrp="1"/>
          </p:cNvSpPr>
          <p:nvPr>
            <p:ph type="subTitle" idx="1"/>
          </p:nvPr>
        </p:nvSpPr>
        <p:spPr>
          <a:xfrm>
            <a:off x="542925" y="3638550"/>
            <a:ext cx="8153400" cy="685800"/>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lt1"/>
              </a:buClr>
              <a:buSzPts val="2400"/>
              <a:buFont typeface="Helvetica Neue"/>
              <a:buNone/>
              <a:defRPr sz="2400"/>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69"/>
        <p:cNvGrpSpPr/>
        <p:nvPr/>
      </p:nvGrpSpPr>
      <p:grpSpPr>
        <a:xfrm>
          <a:off x="0" y="0"/>
          <a:ext cx="0" cy="0"/>
          <a:chOff x="0" y="0"/>
          <a:chExt cx="0" cy="0"/>
        </a:xfrm>
      </p:grpSpPr>
      <p:sp>
        <p:nvSpPr>
          <p:cNvPr id="70" name="Google Shape;70;p6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Helvetica Neue"/>
              <a:buNone/>
              <a:defRPr sz="3200" b="0" i="0" u="none" strike="noStrike" cap="none">
                <a:solidFill>
                  <a:schemeClr val="lt1"/>
                </a:solidFill>
                <a:latin typeface="Helvetica Neue"/>
                <a:ea typeface="Helvetica Neue"/>
                <a:cs typeface="Helvetica Neue"/>
                <a:sym typeface="Helvetica Neue"/>
              </a:defRPr>
            </a:lvl1pPr>
            <a:lvl2pPr marR="0" lvl="1" algn="l" rtl="0">
              <a:spcBef>
                <a:spcPts val="560"/>
              </a:spcBef>
              <a:spcAft>
                <a:spcPts val="0"/>
              </a:spcAft>
              <a:buClr>
                <a:schemeClr val="lt1"/>
              </a:buClr>
              <a:buSzPts val="2800"/>
              <a:buFont typeface="Helvetica Neue"/>
              <a:buNone/>
              <a:defRPr sz="2800" b="0" i="0" u="none" strike="noStrike" cap="none">
                <a:solidFill>
                  <a:schemeClr val="lt1"/>
                </a:solidFill>
                <a:latin typeface="Helvetica Neue"/>
                <a:ea typeface="Helvetica Neue"/>
                <a:cs typeface="Helvetica Neue"/>
                <a:sym typeface="Helvetica Neue"/>
              </a:defRPr>
            </a:lvl2pPr>
            <a:lvl3pPr marR="0" lvl="2" algn="l" rtl="0">
              <a:spcBef>
                <a:spcPts val="480"/>
              </a:spcBef>
              <a:spcAft>
                <a:spcPts val="0"/>
              </a:spcAft>
              <a:buClr>
                <a:schemeClr val="lt1"/>
              </a:buClr>
              <a:buSzPts val="2400"/>
              <a:buFont typeface="Helvetica Neue"/>
              <a:buNone/>
              <a:defRPr sz="2400" b="0" i="0" u="none" strike="noStrike" cap="none">
                <a:solidFill>
                  <a:schemeClr val="lt1"/>
                </a:solidFill>
                <a:latin typeface="Helvetica Neue"/>
                <a:ea typeface="Helvetica Neue"/>
                <a:cs typeface="Helvetica Neue"/>
                <a:sym typeface="Helvetica Neue"/>
              </a:defRPr>
            </a:lvl3pPr>
            <a:lvl4pPr marR="0" lvl="3" algn="l" rtl="0">
              <a:spcBef>
                <a:spcPts val="400"/>
              </a:spcBef>
              <a:spcAft>
                <a:spcPts val="0"/>
              </a:spcAft>
              <a:buClr>
                <a:schemeClr val="lt1"/>
              </a:buClr>
              <a:buSzPts val="2000"/>
              <a:buFont typeface="Helvetica Neue"/>
              <a:buNone/>
              <a:defRPr sz="2000" b="0" i="0" u="none" strike="noStrike" cap="none">
                <a:solidFill>
                  <a:schemeClr val="lt1"/>
                </a:solidFill>
                <a:latin typeface="Helvetica Neue"/>
                <a:ea typeface="Helvetica Neue"/>
                <a:cs typeface="Helvetica Neue"/>
                <a:sym typeface="Helvetica Neue"/>
              </a:defRPr>
            </a:lvl4pPr>
            <a:lvl5pPr marR="0" lvl="4" algn="l" rtl="0">
              <a:spcBef>
                <a:spcPts val="400"/>
              </a:spcBef>
              <a:spcAft>
                <a:spcPts val="0"/>
              </a:spcAft>
              <a:buClr>
                <a:schemeClr val="lt1"/>
              </a:buClr>
              <a:buSzPts val="2000"/>
              <a:buFont typeface="Helvetica Neue"/>
              <a:buNone/>
              <a:defRPr sz="2000" b="0" i="0" u="none" strike="noStrike" cap="none">
                <a:solidFill>
                  <a:schemeClr val="lt1"/>
                </a:solidFill>
                <a:latin typeface="Helvetica Neue"/>
                <a:ea typeface="Helvetica Neue"/>
                <a:cs typeface="Helvetica Neue"/>
                <a:sym typeface="Helvetica Neue"/>
              </a:defRPr>
            </a:lvl5pPr>
            <a:lvl6pPr marR="0" lvl="5" algn="l" rtl="0">
              <a:spcBef>
                <a:spcPts val="400"/>
              </a:spcBef>
              <a:spcAft>
                <a:spcPts val="0"/>
              </a:spcAft>
              <a:buClr>
                <a:schemeClr val="lt1"/>
              </a:buClr>
              <a:buSzPts val="2000"/>
              <a:buFont typeface="Helvetica Neue"/>
              <a:buNone/>
              <a:defRPr sz="2000" b="0" i="0" u="none" strike="noStrike" cap="none">
                <a:solidFill>
                  <a:schemeClr val="lt1"/>
                </a:solidFill>
                <a:latin typeface="Helvetica Neue"/>
                <a:ea typeface="Helvetica Neue"/>
                <a:cs typeface="Helvetica Neue"/>
                <a:sym typeface="Helvetica Neue"/>
              </a:defRPr>
            </a:lvl6pPr>
            <a:lvl7pPr marR="0" lvl="6" algn="l" rtl="0">
              <a:spcBef>
                <a:spcPts val="400"/>
              </a:spcBef>
              <a:spcAft>
                <a:spcPts val="0"/>
              </a:spcAft>
              <a:buClr>
                <a:schemeClr val="lt1"/>
              </a:buClr>
              <a:buSzPts val="2000"/>
              <a:buFont typeface="Helvetica Neue"/>
              <a:buNone/>
              <a:defRPr sz="2000" b="0" i="0" u="none" strike="noStrike" cap="none">
                <a:solidFill>
                  <a:schemeClr val="lt1"/>
                </a:solidFill>
                <a:latin typeface="Helvetica Neue"/>
                <a:ea typeface="Helvetica Neue"/>
                <a:cs typeface="Helvetica Neue"/>
                <a:sym typeface="Helvetica Neue"/>
              </a:defRPr>
            </a:lvl7pPr>
            <a:lvl8pPr marR="0" lvl="7" algn="l" rtl="0">
              <a:spcBef>
                <a:spcPts val="400"/>
              </a:spcBef>
              <a:spcAft>
                <a:spcPts val="0"/>
              </a:spcAft>
              <a:buClr>
                <a:schemeClr val="lt1"/>
              </a:buClr>
              <a:buSzPts val="2000"/>
              <a:buFont typeface="Helvetica Neue"/>
              <a:buNone/>
              <a:defRPr sz="2000" b="0" i="0" u="none" strike="noStrike" cap="none">
                <a:solidFill>
                  <a:schemeClr val="lt1"/>
                </a:solidFill>
                <a:latin typeface="Helvetica Neue"/>
                <a:ea typeface="Helvetica Neue"/>
                <a:cs typeface="Helvetica Neue"/>
                <a:sym typeface="Helvetica Neue"/>
              </a:defRPr>
            </a:lvl8pPr>
            <a:lvl9pPr marR="0" lvl="8" algn="l" rtl="0">
              <a:spcBef>
                <a:spcPts val="400"/>
              </a:spcBef>
              <a:spcAft>
                <a:spcPts val="0"/>
              </a:spcAft>
              <a:buClr>
                <a:schemeClr val="lt1"/>
              </a:buClr>
              <a:buSzPts val="2000"/>
              <a:buFont typeface="Helvetica Neue"/>
              <a:buNone/>
              <a:defRPr sz="2000" b="0" i="0" u="none" strike="noStrike" cap="none">
                <a:solidFill>
                  <a:schemeClr val="lt1"/>
                </a:solidFill>
                <a:latin typeface="Helvetica Neue"/>
                <a:ea typeface="Helvetica Neue"/>
                <a:cs typeface="Helvetica Neue"/>
                <a:sym typeface="Helvetica Neue"/>
              </a:defRPr>
            </a:lvl9pPr>
          </a:lstStyle>
          <a:p>
            <a:endParaRPr/>
          </a:p>
        </p:txBody>
      </p:sp>
      <p:sp>
        <p:nvSpPr>
          <p:cNvPr id="72" name="Google Shape;72;p6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Font typeface="Helvetica Neue"/>
              <a:buNone/>
              <a:defRPr sz="1400"/>
            </a:lvl1pPr>
            <a:lvl2pPr marL="914400" lvl="1" indent="-228600" algn="l">
              <a:spcBef>
                <a:spcPts val="240"/>
              </a:spcBef>
              <a:spcAft>
                <a:spcPts val="0"/>
              </a:spcAft>
              <a:buClr>
                <a:schemeClr val="lt1"/>
              </a:buClr>
              <a:buSzPts val="1200"/>
              <a:buFont typeface="Helvetica Neue"/>
              <a:buNone/>
              <a:defRPr sz="1200"/>
            </a:lvl2pPr>
            <a:lvl3pPr marL="1371600" lvl="2" indent="-228600" algn="l">
              <a:spcBef>
                <a:spcPts val="200"/>
              </a:spcBef>
              <a:spcAft>
                <a:spcPts val="0"/>
              </a:spcAft>
              <a:buClr>
                <a:schemeClr val="lt1"/>
              </a:buClr>
              <a:buSzPts val="1000"/>
              <a:buFont typeface="Helvetica Neue"/>
              <a:buNone/>
              <a:defRPr sz="1000"/>
            </a:lvl3pPr>
            <a:lvl4pPr marL="1828800" lvl="3" indent="-228600" algn="l">
              <a:spcBef>
                <a:spcPts val="180"/>
              </a:spcBef>
              <a:spcAft>
                <a:spcPts val="0"/>
              </a:spcAft>
              <a:buClr>
                <a:schemeClr val="lt1"/>
              </a:buClr>
              <a:buSzPts val="900"/>
              <a:buFont typeface="Helvetica Neue"/>
              <a:buNone/>
              <a:defRPr sz="900"/>
            </a:lvl4pPr>
            <a:lvl5pPr marL="2286000" lvl="4" indent="-228600" algn="l">
              <a:spcBef>
                <a:spcPts val="180"/>
              </a:spcBef>
              <a:spcAft>
                <a:spcPts val="0"/>
              </a:spcAft>
              <a:buClr>
                <a:schemeClr val="lt1"/>
              </a:buClr>
              <a:buSzPts val="900"/>
              <a:buFont typeface="Helvetica Neue"/>
              <a:buNone/>
              <a:defRPr sz="900"/>
            </a:lvl5pPr>
            <a:lvl6pPr marL="2743200" lvl="5" indent="-228600" algn="l">
              <a:spcBef>
                <a:spcPts val="180"/>
              </a:spcBef>
              <a:spcAft>
                <a:spcPts val="0"/>
              </a:spcAft>
              <a:buClr>
                <a:schemeClr val="lt1"/>
              </a:buClr>
              <a:buSzPts val="900"/>
              <a:buFont typeface="Helvetica Neue"/>
              <a:buNone/>
              <a:defRPr sz="900"/>
            </a:lvl6pPr>
            <a:lvl7pPr marL="3200400" lvl="6" indent="-228600" algn="l">
              <a:spcBef>
                <a:spcPts val="180"/>
              </a:spcBef>
              <a:spcAft>
                <a:spcPts val="0"/>
              </a:spcAft>
              <a:buClr>
                <a:schemeClr val="lt1"/>
              </a:buClr>
              <a:buSzPts val="900"/>
              <a:buFont typeface="Helvetica Neue"/>
              <a:buNone/>
              <a:defRPr sz="900"/>
            </a:lvl7pPr>
            <a:lvl8pPr marL="3657600" lvl="7" indent="-228600" algn="l">
              <a:spcBef>
                <a:spcPts val="180"/>
              </a:spcBef>
              <a:spcAft>
                <a:spcPts val="0"/>
              </a:spcAft>
              <a:buClr>
                <a:schemeClr val="lt1"/>
              </a:buClr>
              <a:buSzPts val="900"/>
              <a:buFont typeface="Helvetica Neue"/>
              <a:buNone/>
              <a:defRPr sz="900"/>
            </a:lvl8pPr>
            <a:lvl9pPr marL="4114800" lvl="8" indent="-228600" algn="l">
              <a:spcBef>
                <a:spcPts val="180"/>
              </a:spcBef>
              <a:spcAft>
                <a:spcPts val="0"/>
              </a:spcAft>
              <a:buClr>
                <a:schemeClr val="lt1"/>
              </a:buClr>
              <a:buSzPts val="900"/>
              <a:buFont typeface="Helvetica Neue"/>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73"/>
        <p:cNvGrpSpPr/>
        <p:nvPr/>
      </p:nvGrpSpPr>
      <p:grpSpPr>
        <a:xfrm>
          <a:off x="0" y="0"/>
          <a:ext cx="0" cy="0"/>
          <a:chOff x="0" y="0"/>
          <a:chExt cx="0" cy="0"/>
        </a:xfrm>
      </p:grpSpPr>
      <p:sp>
        <p:nvSpPr>
          <p:cNvPr id="74" name="Google Shape;74;p67"/>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7"/>
          <p:cNvSpPr txBox="1">
            <a:spLocks noGrp="1"/>
          </p:cNvSpPr>
          <p:nvPr>
            <p:ph type="body" idx="1"/>
          </p:nvPr>
        </p:nvSpPr>
        <p:spPr>
          <a:xfrm rot="5400000">
            <a:off x="2628900" y="495300"/>
            <a:ext cx="4191000" cy="7315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76"/>
        <p:cNvGrpSpPr/>
        <p:nvPr/>
      </p:nvGrpSpPr>
      <p:grpSpPr>
        <a:xfrm>
          <a:off x="0" y="0"/>
          <a:ext cx="0" cy="0"/>
          <a:chOff x="0" y="0"/>
          <a:chExt cx="0" cy="0"/>
        </a:xfrm>
      </p:grpSpPr>
      <p:sp>
        <p:nvSpPr>
          <p:cNvPr id="77" name="Google Shape;77;p68"/>
          <p:cNvSpPr txBox="1">
            <a:spLocks noGrp="1"/>
          </p:cNvSpPr>
          <p:nvPr>
            <p:ph type="title"/>
          </p:nvPr>
        </p:nvSpPr>
        <p:spPr>
          <a:xfrm rot="5400000">
            <a:off x="4966494" y="2442369"/>
            <a:ext cx="5440362" cy="2171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8"/>
          <p:cNvSpPr txBox="1">
            <a:spLocks noGrp="1"/>
          </p:cNvSpPr>
          <p:nvPr>
            <p:ph type="body" idx="1"/>
          </p:nvPr>
        </p:nvSpPr>
        <p:spPr>
          <a:xfrm rot="5400000">
            <a:off x="546894" y="346869"/>
            <a:ext cx="5440362" cy="63627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15"/>
        <p:cNvGrpSpPr/>
        <p:nvPr/>
      </p:nvGrpSpPr>
      <p:grpSpPr>
        <a:xfrm>
          <a:off x="0" y="0"/>
          <a:ext cx="0" cy="0"/>
          <a:chOff x="0" y="0"/>
          <a:chExt cx="0" cy="0"/>
        </a:xfrm>
      </p:grpSpPr>
      <p:sp>
        <p:nvSpPr>
          <p:cNvPr id="16" name="Google Shape;16;p58"/>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8"/>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lan">
  <p:cSld name="Plan">
    <p:spTree>
      <p:nvGrpSpPr>
        <p:cNvPr id="1" name="Shape 18"/>
        <p:cNvGrpSpPr/>
        <p:nvPr/>
      </p:nvGrpSpPr>
      <p:grpSpPr>
        <a:xfrm>
          <a:off x="0" y="0"/>
          <a:ext cx="0" cy="0"/>
          <a:chOff x="0" y="0"/>
          <a:chExt cx="0" cy="0"/>
        </a:xfrm>
      </p:grpSpPr>
      <p:sp>
        <p:nvSpPr>
          <p:cNvPr id="19" name="Google Shape;19;p59"/>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9"/>
          <p:cNvSpPr txBox="1">
            <a:spLocks noGrp="1"/>
          </p:cNvSpPr>
          <p:nvPr>
            <p:ph type="body" idx="1"/>
          </p:nvPr>
        </p:nvSpPr>
        <p:spPr>
          <a:xfrm>
            <a:off x="310896" y="381000"/>
            <a:ext cx="7385304" cy="228600"/>
          </a:xfrm>
          <a:prstGeom prst="rect">
            <a:avLst/>
          </a:prstGeom>
          <a:solidFill>
            <a:srgbClr val="CFCFCF"/>
          </a:solidFill>
          <a:ln>
            <a:noFill/>
          </a:ln>
        </p:spPr>
        <p:txBody>
          <a:bodyPr spcFirstLastPara="1" wrap="square" lIns="91425" tIns="45700" rIns="91425" bIns="45700" anchor="ctr" anchorCtr="0">
            <a:noAutofit/>
          </a:bodyPr>
          <a:lstStyle>
            <a:lvl1pPr marL="457200" lvl="0" indent="-228600" algn="l">
              <a:spcBef>
                <a:spcPts val="220"/>
              </a:spcBef>
              <a:spcAft>
                <a:spcPts val="0"/>
              </a:spcAft>
              <a:buClr>
                <a:schemeClr val="lt1"/>
              </a:buClr>
              <a:buSzPts val="1100"/>
              <a:buFont typeface="Helvetica Neue"/>
              <a:buNone/>
              <a:defRPr sz="1100"/>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1" name="Google Shape;21;p59"/>
          <p:cNvSpPr txBox="1">
            <a:spLocks noGrp="1"/>
          </p:cNvSpPr>
          <p:nvPr>
            <p:ph type="body" idx="2"/>
          </p:nvPr>
        </p:nvSpPr>
        <p:spPr>
          <a:xfrm>
            <a:off x="304800" y="838200"/>
            <a:ext cx="7391400" cy="228600"/>
          </a:xfrm>
          <a:prstGeom prst="rect">
            <a:avLst/>
          </a:prstGeom>
          <a:solidFill>
            <a:srgbClr val="CFCFCF"/>
          </a:solidFill>
          <a:ln>
            <a:noFill/>
          </a:ln>
        </p:spPr>
        <p:txBody>
          <a:bodyPr spcFirstLastPara="1" wrap="square" lIns="91425" tIns="45700" rIns="91425" bIns="45700" anchor="ctr" anchorCtr="0">
            <a:noAutofit/>
          </a:bodyPr>
          <a:lstStyle>
            <a:lvl1pPr marL="457200" lvl="0" indent="-228600" algn="l">
              <a:spcBef>
                <a:spcPts val="220"/>
              </a:spcBef>
              <a:spcAft>
                <a:spcPts val="0"/>
              </a:spcAft>
              <a:buClr>
                <a:schemeClr val="lt1"/>
              </a:buClr>
              <a:buSzPts val="1100"/>
              <a:buFont typeface="Helvetica Neue"/>
              <a:buNone/>
              <a:defRPr sz="1100"/>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 name="Google Shape;22;p59"/>
          <p:cNvSpPr txBox="1">
            <a:spLocks noGrp="1"/>
          </p:cNvSpPr>
          <p:nvPr>
            <p:ph type="body" idx="3"/>
          </p:nvPr>
        </p:nvSpPr>
        <p:spPr>
          <a:xfrm>
            <a:off x="310896" y="1295400"/>
            <a:ext cx="7385304" cy="228600"/>
          </a:xfrm>
          <a:prstGeom prst="rect">
            <a:avLst/>
          </a:prstGeom>
          <a:solidFill>
            <a:srgbClr val="CFCFCF"/>
          </a:solidFill>
          <a:ln>
            <a:noFill/>
          </a:ln>
        </p:spPr>
        <p:txBody>
          <a:bodyPr spcFirstLastPara="1" wrap="square" lIns="91425" tIns="45700" rIns="91425" bIns="45700" anchor="ctr" anchorCtr="0">
            <a:noAutofit/>
          </a:bodyPr>
          <a:lstStyle>
            <a:lvl1pPr marL="457200" lvl="0" indent="-228600" algn="l">
              <a:spcBef>
                <a:spcPts val="220"/>
              </a:spcBef>
              <a:spcAft>
                <a:spcPts val="0"/>
              </a:spcAft>
              <a:buClr>
                <a:schemeClr val="lt1"/>
              </a:buClr>
              <a:buSzPts val="1100"/>
              <a:buFont typeface="Helvetica Neue"/>
              <a:buNone/>
              <a:defRPr sz="1100"/>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3" name="Google Shape;23;p59"/>
          <p:cNvSpPr txBox="1">
            <a:spLocks noGrp="1"/>
          </p:cNvSpPr>
          <p:nvPr>
            <p:ph type="body" idx="4"/>
          </p:nvPr>
        </p:nvSpPr>
        <p:spPr>
          <a:xfrm>
            <a:off x="310896" y="1752600"/>
            <a:ext cx="7385304" cy="228600"/>
          </a:xfrm>
          <a:prstGeom prst="rect">
            <a:avLst/>
          </a:prstGeom>
          <a:solidFill>
            <a:srgbClr val="CFCFCF"/>
          </a:solidFill>
          <a:ln>
            <a:noFill/>
          </a:ln>
        </p:spPr>
        <p:txBody>
          <a:bodyPr spcFirstLastPara="1" wrap="square" lIns="91425" tIns="45700" rIns="91425" bIns="45700" anchor="ctr" anchorCtr="0">
            <a:noAutofit/>
          </a:bodyPr>
          <a:lstStyle>
            <a:lvl1pPr marL="457200" lvl="0" indent="-228600" algn="l">
              <a:spcBef>
                <a:spcPts val="220"/>
              </a:spcBef>
              <a:spcAft>
                <a:spcPts val="0"/>
              </a:spcAft>
              <a:buClr>
                <a:schemeClr val="lt1"/>
              </a:buClr>
              <a:buSzPts val="1100"/>
              <a:buFont typeface="Helvetica Neue"/>
              <a:buNone/>
              <a:defRPr sz="1100"/>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 name="Google Shape;24;p59"/>
          <p:cNvSpPr txBox="1">
            <a:spLocks noGrp="1"/>
          </p:cNvSpPr>
          <p:nvPr>
            <p:ph type="body" idx="5"/>
          </p:nvPr>
        </p:nvSpPr>
        <p:spPr>
          <a:xfrm>
            <a:off x="310896" y="2209800"/>
            <a:ext cx="7385304" cy="228600"/>
          </a:xfrm>
          <a:prstGeom prst="rect">
            <a:avLst/>
          </a:prstGeom>
          <a:solidFill>
            <a:srgbClr val="CFCFCF"/>
          </a:solidFill>
          <a:ln>
            <a:noFill/>
          </a:ln>
        </p:spPr>
        <p:txBody>
          <a:bodyPr spcFirstLastPara="1" wrap="square" lIns="91425" tIns="45700" rIns="91425" bIns="45700" anchor="ctr" anchorCtr="0">
            <a:noAutofit/>
          </a:bodyPr>
          <a:lstStyle>
            <a:lvl1pPr marL="457200" lvl="0" indent="-228600" algn="l">
              <a:spcBef>
                <a:spcPts val="220"/>
              </a:spcBef>
              <a:spcAft>
                <a:spcPts val="0"/>
              </a:spcAft>
              <a:buClr>
                <a:schemeClr val="lt1"/>
              </a:buClr>
              <a:buSzPts val="1100"/>
              <a:buFont typeface="Helvetica Neue"/>
              <a:buNone/>
              <a:defRPr sz="1100"/>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5" name="Google Shape;25;p59"/>
          <p:cNvSpPr txBox="1">
            <a:spLocks noGrp="1"/>
          </p:cNvSpPr>
          <p:nvPr>
            <p:ph type="body" idx="6"/>
          </p:nvPr>
        </p:nvSpPr>
        <p:spPr>
          <a:xfrm>
            <a:off x="310896" y="2667000"/>
            <a:ext cx="7385304" cy="228600"/>
          </a:xfrm>
          <a:prstGeom prst="rect">
            <a:avLst/>
          </a:prstGeom>
          <a:solidFill>
            <a:srgbClr val="CFCFCF"/>
          </a:solidFill>
          <a:ln>
            <a:noFill/>
          </a:ln>
        </p:spPr>
        <p:txBody>
          <a:bodyPr spcFirstLastPara="1" wrap="square" lIns="91425" tIns="45700" rIns="91425" bIns="45700" anchor="ctr" anchorCtr="0">
            <a:noAutofit/>
          </a:bodyPr>
          <a:lstStyle>
            <a:lvl1pPr marL="457200" lvl="0" indent="-228600" algn="l">
              <a:spcBef>
                <a:spcPts val="220"/>
              </a:spcBef>
              <a:spcAft>
                <a:spcPts val="0"/>
              </a:spcAft>
              <a:buClr>
                <a:schemeClr val="lt1"/>
              </a:buClr>
              <a:buSzPts val="1100"/>
              <a:buFont typeface="Helvetica Neue"/>
              <a:buNone/>
              <a:defRPr sz="1100"/>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6" name="Google Shape;26;p59"/>
          <p:cNvSpPr txBox="1">
            <a:spLocks noGrp="1"/>
          </p:cNvSpPr>
          <p:nvPr>
            <p:ph type="body" idx="7"/>
          </p:nvPr>
        </p:nvSpPr>
        <p:spPr>
          <a:xfrm>
            <a:off x="310896" y="3124200"/>
            <a:ext cx="7385304" cy="228600"/>
          </a:xfrm>
          <a:prstGeom prst="rect">
            <a:avLst/>
          </a:prstGeom>
          <a:solidFill>
            <a:srgbClr val="CFCFCF"/>
          </a:solidFill>
          <a:ln>
            <a:noFill/>
          </a:ln>
        </p:spPr>
        <p:txBody>
          <a:bodyPr spcFirstLastPara="1" wrap="square" lIns="91425" tIns="45700" rIns="91425" bIns="45700" anchor="ctr" anchorCtr="0">
            <a:noAutofit/>
          </a:bodyPr>
          <a:lstStyle>
            <a:lvl1pPr marL="457200" lvl="0" indent="-228600" algn="l">
              <a:spcBef>
                <a:spcPts val="220"/>
              </a:spcBef>
              <a:spcAft>
                <a:spcPts val="0"/>
              </a:spcAft>
              <a:buClr>
                <a:schemeClr val="lt1"/>
              </a:buClr>
              <a:buSzPts val="1100"/>
              <a:buFont typeface="Helvetica Neue"/>
              <a:buNone/>
              <a:defRPr sz="1100"/>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7" name="Google Shape;27;p59"/>
          <p:cNvSpPr txBox="1">
            <a:spLocks noGrp="1"/>
          </p:cNvSpPr>
          <p:nvPr>
            <p:ph type="body" idx="8"/>
          </p:nvPr>
        </p:nvSpPr>
        <p:spPr>
          <a:xfrm>
            <a:off x="310896" y="3581400"/>
            <a:ext cx="7385304" cy="228600"/>
          </a:xfrm>
          <a:prstGeom prst="rect">
            <a:avLst/>
          </a:prstGeom>
          <a:solidFill>
            <a:srgbClr val="CFCFCF"/>
          </a:solidFill>
          <a:ln>
            <a:noFill/>
          </a:ln>
        </p:spPr>
        <p:txBody>
          <a:bodyPr spcFirstLastPara="1" wrap="square" lIns="91425" tIns="45700" rIns="91425" bIns="45700" anchor="ctr" anchorCtr="0">
            <a:noAutofit/>
          </a:bodyPr>
          <a:lstStyle>
            <a:lvl1pPr marL="457200" lvl="0" indent="-228600" algn="l">
              <a:spcBef>
                <a:spcPts val="220"/>
              </a:spcBef>
              <a:spcAft>
                <a:spcPts val="0"/>
              </a:spcAft>
              <a:buClr>
                <a:schemeClr val="lt1"/>
              </a:buClr>
              <a:buSzPts val="1100"/>
              <a:buFont typeface="Helvetica Neue"/>
              <a:buNone/>
              <a:defRPr sz="1100"/>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 name="Google Shape;28;p59"/>
          <p:cNvSpPr txBox="1">
            <a:spLocks noGrp="1"/>
          </p:cNvSpPr>
          <p:nvPr>
            <p:ph type="body" idx="9"/>
          </p:nvPr>
        </p:nvSpPr>
        <p:spPr>
          <a:xfrm>
            <a:off x="310896" y="4038600"/>
            <a:ext cx="7385304" cy="228600"/>
          </a:xfrm>
          <a:prstGeom prst="rect">
            <a:avLst/>
          </a:prstGeom>
          <a:solidFill>
            <a:srgbClr val="CFCFCF"/>
          </a:solidFill>
          <a:ln>
            <a:noFill/>
          </a:ln>
        </p:spPr>
        <p:txBody>
          <a:bodyPr spcFirstLastPara="1" wrap="square" lIns="91425" tIns="45700" rIns="91425" bIns="45700" anchor="ctr" anchorCtr="0">
            <a:noAutofit/>
          </a:bodyPr>
          <a:lstStyle>
            <a:lvl1pPr marL="457200" lvl="0" indent="-228600" algn="l">
              <a:spcBef>
                <a:spcPts val="220"/>
              </a:spcBef>
              <a:spcAft>
                <a:spcPts val="0"/>
              </a:spcAft>
              <a:buClr>
                <a:schemeClr val="lt1"/>
              </a:buClr>
              <a:buSzPts val="1100"/>
              <a:buFont typeface="Helvetica Neue"/>
              <a:buNone/>
              <a:defRPr sz="1100"/>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9" name="Google Shape;29;p59"/>
          <p:cNvSpPr txBox="1">
            <a:spLocks noGrp="1"/>
          </p:cNvSpPr>
          <p:nvPr>
            <p:ph type="body" idx="13"/>
          </p:nvPr>
        </p:nvSpPr>
        <p:spPr>
          <a:xfrm>
            <a:off x="310896" y="4495800"/>
            <a:ext cx="7385304" cy="228600"/>
          </a:xfrm>
          <a:prstGeom prst="rect">
            <a:avLst/>
          </a:prstGeom>
          <a:solidFill>
            <a:srgbClr val="CFCFCF"/>
          </a:solidFill>
          <a:ln>
            <a:noFill/>
          </a:ln>
        </p:spPr>
        <p:txBody>
          <a:bodyPr spcFirstLastPara="1" wrap="square" lIns="91425" tIns="45700" rIns="91425" bIns="45700" anchor="ctr" anchorCtr="0">
            <a:noAutofit/>
          </a:bodyPr>
          <a:lstStyle>
            <a:lvl1pPr marL="457200" lvl="0" indent="-228600" algn="l">
              <a:spcBef>
                <a:spcPts val="220"/>
              </a:spcBef>
              <a:spcAft>
                <a:spcPts val="0"/>
              </a:spcAft>
              <a:buClr>
                <a:schemeClr val="lt1"/>
              </a:buClr>
              <a:buSzPts val="1100"/>
              <a:buFont typeface="Helvetica Neue"/>
              <a:buNone/>
              <a:defRPr sz="1100"/>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0" name="Google Shape;30;p59"/>
          <p:cNvSpPr txBox="1">
            <a:spLocks noGrp="1"/>
          </p:cNvSpPr>
          <p:nvPr>
            <p:ph type="body" idx="14"/>
          </p:nvPr>
        </p:nvSpPr>
        <p:spPr>
          <a:xfrm>
            <a:off x="310896" y="4953000"/>
            <a:ext cx="7385304" cy="228600"/>
          </a:xfrm>
          <a:prstGeom prst="rect">
            <a:avLst/>
          </a:prstGeom>
          <a:solidFill>
            <a:srgbClr val="CFCFCF"/>
          </a:solidFill>
          <a:ln>
            <a:noFill/>
          </a:ln>
        </p:spPr>
        <p:txBody>
          <a:bodyPr spcFirstLastPara="1" wrap="square" lIns="91425" tIns="45700" rIns="91425" bIns="45700" anchor="ctr" anchorCtr="0">
            <a:noAutofit/>
          </a:bodyPr>
          <a:lstStyle>
            <a:lvl1pPr marL="457200" lvl="0" indent="-228600" algn="l">
              <a:spcBef>
                <a:spcPts val="220"/>
              </a:spcBef>
              <a:spcAft>
                <a:spcPts val="0"/>
              </a:spcAft>
              <a:buClr>
                <a:schemeClr val="lt1"/>
              </a:buClr>
              <a:buSzPts val="1100"/>
              <a:buFont typeface="Helvetica Neue"/>
              <a:buNone/>
              <a:defRPr sz="1100"/>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1" name="Google Shape;31;p59"/>
          <p:cNvSpPr txBox="1">
            <a:spLocks noGrp="1"/>
          </p:cNvSpPr>
          <p:nvPr>
            <p:ph type="body" idx="15"/>
          </p:nvPr>
        </p:nvSpPr>
        <p:spPr>
          <a:xfrm>
            <a:off x="310896" y="5410200"/>
            <a:ext cx="7385304" cy="228600"/>
          </a:xfrm>
          <a:prstGeom prst="rect">
            <a:avLst/>
          </a:prstGeom>
          <a:solidFill>
            <a:srgbClr val="CFCFCF"/>
          </a:solidFill>
          <a:ln>
            <a:noFill/>
          </a:ln>
        </p:spPr>
        <p:txBody>
          <a:bodyPr spcFirstLastPara="1" wrap="square" lIns="91425" tIns="45700" rIns="91425" bIns="45700" anchor="ctr" anchorCtr="0">
            <a:noAutofit/>
          </a:bodyPr>
          <a:lstStyle>
            <a:lvl1pPr marL="457200" lvl="0" indent="-228600" algn="l">
              <a:spcBef>
                <a:spcPts val="220"/>
              </a:spcBef>
              <a:spcAft>
                <a:spcPts val="0"/>
              </a:spcAft>
              <a:buClr>
                <a:schemeClr val="lt1"/>
              </a:buClr>
              <a:buSzPts val="1100"/>
              <a:buFont typeface="Helvetica Neue"/>
              <a:buNone/>
              <a:defRPr sz="1100"/>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2" name="Google Shape;32;p59"/>
          <p:cNvSpPr txBox="1">
            <a:spLocks noGrp="1"/>
          </p:cNvSpPr>
          <p:nvPr>
            <p:ph type="body" idx="16"/>
          </p:nvPr>
        </p:nvSpPr>
        <p:spPr>
          <a:xfrm>
            <a:off x="7696200" y="381000"/>
            <a:ext cx="685800" cy="228600"/>
          </a:xfrm>
          <a:prstGeom prst="rect">
            <a:avLst/>
          </a:prstGeom>
          <a:solidFill>
            <a:srgbClr val="477288"/>
          </a:solidFill>
          <a:ln>
            <a:noFill/>
          </a:ln>
        </p:spPr>
        <p:txBody>
          <a:bodyPr spcFirstLastPara="1" wrap="square" lIns="91425" tIns="45700" rIns="91425" bIns="45700" anchor="ctr" anchorCtr="0">
            <a:noAutofit/>
          </a:bodyPr>
          <a:lstStyle>
            <a:lvl1pPr marL="457200" lvl="0" indent="-228600" algn="r">
              <a:spcBef>
                <a:spcPts val="220"/>
              </a:spcBef>
              <a:spcAft>
                <a:spcPts val="0"/>
              </a:spcAft>
              <a:buClr>
                <a:schemeClr val="lt1"/>
              </a:buClr>
              <a:buSzPts val="1100"/>
              <a:buFont typeface="Helvetica Neue"/>
              <a:buNone/>
              <a:defRPr sz="1100">
                <a:solidFill>
                  <a:schemeClr val="lt1"/>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3" name="Google Shape;33;p59"/>
          <p:cNvSpPr txBox="1">
            <a:spLocks noGrp="1"/>
          </p:cNvSpPr>
          <p:nvPr>
            <p:ph type="body" idx="17"/>
          </p:nvPr>
        </p:nvSpPr>
        <p:spPr>
          <a:xfrm>
            <a:off x="7696200" y="838200"/>
            <a:ext cx="685800" cy="228600"/>
          </a:xfrm>
          <a:prstGeom prst="rect">
            <a:avLst/>
          </a:prstGeom>
          <a:solidFill>
            <a:srgbClr val="477288"/>
          </a:solidFill>
          <a:ln>
            <a:noFill/>
          </a:ln>
        </p:spPr>
        <p:txBody>
          <a:bodyPr spcFirstLastPara="1" wrap="square" lIns="91425" tIns="45700" rIns="91425" bIns="45700" anchor="ctr" anchorCtr="0">
            <a:noAutofit/>
          </a:bodyPr>
          <a:lstStyle>
            <a:lvl1pPr marL="457200" lvl="0" indent="-228600" algn="r">
              <a:spcBef>
                <a:spcPts val="220"/>
              </a:spcBef>
              <a:spcAft>
                <a:spcPts val="0"/>
              </a:spcAft>
              <a:buClr>
                <a:schemeClr val="lt1"/>
              </a:buClr>
              <a:buSzPts val="1100"/>
              <a:buFont typeface="Helvetica Neue"/>
              <a:buNone/>
              <a:defRPr sz="1100">
                <a:solidFill>
                  <a:schemeClr val="lt1"/>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4" name="Google Shape;34;p59"/>
          <p:cNvSpPr txBox="1">
            <a:spLocks noGrp="1"/>
          </p:cNvSpPr>
          <p:nvPr>
            <p:ph type="body" idx="18"/>
          </p:nvPr>
        </p:nvSpPr>
        <p:spPr>
          <a:xfrm>
            <a:off x="7696200" y="1295400"/>
            <a:ext cx="685800" cy="228600"/>
          </a:xfrm>
          <a:prstGeom prst="rect">
            <a:avLst/>
          </a:prstGeom>
          <a:solidFill>
            <a:srgbClr val="477288"/>
          </a:solidFill>
          <a:ln>
            <a:noFill/>
          </a:ln>
        </p:spPr>
        <p:txBody>
          <a:bodyPr spcFirstLastPara="1" wrap="square" lIns="91425" tIns="45700" rIns="91425" bIns="45700" anchor="ctr" anchorCtr="0">
            <a:noAutofit/>
          </a:bodyPr>
          <a:lstStyle>
            <a:lvl1pPr marL="457200" lvl="0" indent="-228600" algn="r">
              <a:spcBef>
                <a:spcPts val="220"/>
              </a:spcBef>
              <a:spcAft>
                <a:spcPts val="0"/>
              </a:spcAft>
              <a:buClr>
                <a:schemeClr val="lt1"/>
              </a:buClr>
              <a:buSzPts val="1100"/>
              <a:buFont typeface="Helvetica Neue"/>
              <a:buNone/>
              <a:defRPr sz="1100">
                <a:solidFill>
                  <a:schemeClr val="lt1"/>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5" name="Google Shape;35;p59"/>
          <p:cNvSpPr txBox="1">
            <a:spLocks noGrp="1"/>
          </p:cNvSpPr>
          <p:nvPr>
            <p:ph type="body" idx="19"/>
          </p:nvPr>
        </p:nvSpPr>
        <p:spPr>
          <a:xfrm>
            <a:off x="7696200" y="1752600"/>
            <a:ext cx="685800" cy="228600"/>
          </a:xfrm>
          <a:prstGeom prst="rect">
            <a:avLst/>
          </a:prstGeom>
          <a:solidFill>
            <a:srgbClr val="477288"/>
          </a:solidFill>
          <a:ln>
            <a:noFill/>
          </a:ln>
        </p:spPr>
        <p:txBody>
          <a:bodyPr spcFirstLastPara="1" wrap="square" lIns="91425" tIns="45700" rIns="91425" bIns="45700" anchor="ctr" anchorCtr="0">
            <a:noAutofit/>
          </a:bodyPr>
          <a:lstStyle>
            <a:lvl1pPr marL="457200" lvl="0" indent="-228600" algn="r">
              <a:spcBef>
                <a:spcPts val="220"/>
              </a:spcBef>
              <a:spcAft>
                <a:spcPts val="0"/>
              </a:spcAft>
              <a:buClr>
                <a:schemeClr val="lt1"/>
              </a:buClr>
              <a:buSzPts val="1100"/>
              <a:buFont typeface="Helvetica Neue"/>
              <a:buNone/>
              <a:defRPr sz="1100">
                <a:solidFill>
                  <a:schemeClr val="lt1"/>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6" name="Google Shape;36;p59"/>
          <p:cNvSpPr txBox="1">
            <a:spLocks noGrp="1"/>
          </p:cNvSpPr>
          <p:nvPr>
            <p:ph type="body" idx="20"/>
          </p:nvPr>
        </p:nvSpPr>
        <p:spPr>
          <a:xfrm>
            <a:off x="7696200" y="2209800"/>
            <a:ext cx="685800" cy="228600"/>
          </a:xfrm>
          <a:prstGeom prst="rect">
            <a:avLst/>
          </a:prstGeom>
          <a:solidFill>
            <a:srgbClr val="477288"/>
          </a:solidFill>
          <a:ln>
            <a:noFill/>
          </a:ln>
        </p:spPr>
        <p:txBody>
          <a:bodyPr spcFirstLastPara="1" wrap="square" lIns="91425" tIns="45700" rIns="91425" bIns="45700" anchor="ctr" anchorCtr="0">
            <a:noAutofit/>
          </a:bodyPr>
          <a:lstStyle>
            <a:lvl1pPr marL="457200" lvl="0" indent="-228600" algn="r">
              <a:spcBef>
                <a:spcPts val="220"/>
              </a:spcBef>
              <a:spcAft>
                <a:spcPts val="0"/>
              </a:spcAft>
              <a:buClr>
                <a:schemeClr val="lt1"/>
              </a:buClr>
              <a:buSzPts val="1100"/>
              <a:buFont typeface="Helvetica Neue"/>
              <a:buNone/>
              <a:defRPr sz="1100">
                <a:solidFill>
                  <a:schemeClr val="lt1"/>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7" name="Google Shape;37;p59"/>
          <p:cNvSpPr txBox="1">
            <a:spLocks noGrp="1"/>
          </p:cNvSpPr>
          <p:nvPr>
            <p:ph type="body" idx="21"/>
          </p:nvPr>
        </p:nvSpPr>
        <p:spPr>
          <a:xfrm>
            <a:off x="7696200" y="2667000"/>
            <a:ext cx="685800" cy="228600"/>
          </a:xfrm>
          <a:prstGeom prst="rect">
            <a:avLst/>
          </a:prstGeom>
          <a:solidFill>
            <a:srgbClr val="477288"/>
          </a:solidFill>
          <a:ln>
            <a:noFill/>
          </a:ln>
        </p:spPr>
        <p:txBody>
          <a:bodyPr spcFirstLastPara="1" wrap="square" lIns="91425" tIns="45700" rIns="91425" bIns="45700" anchor="ctr" anchorCtr="0">
            <a:noAutofit/>
          </a:bodyPr>
          <a:lstStyle>
            <a:lvl1pPr marL="457200" lvl="0" indent="-228600" algn="r">
              <a:spcBef>
                <a:spcPts val="220"/>
              </a:spcBef>
              <a:spcAft>
                <a:spcPts val="0"/>
              </a:spcAft>
              <a:buClr>
                <a:schemeClr val="lt1"/>
              </a:buClr>
              <a:buSzPts val="1100"/>
              <a:buFont typeface="Helvetica Neue"/>
              <a:buNone/>
              <a:defRPr sz="1100">
                <a:solidFill>
                  <a:schemeClr val="lt1"/>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8" name="Google Shape;38;p59"/>
          <p:cNvSpPr txBox="1">
            <a:spLocks noGrp="1"/>
          </p:cNvSpPr>
          <p:nvPr>
            <p:ph type="body" idx="22"/>
          </p:nvPr>
        </p:nvSpPr>
        <p:spPr>
          <a:xfrm>
            <a:off x="7696200" y="3124200"/>
            <a:ext cx="685800" cy="228600"/>
          </a:xfrm>
          <a:prstGeom prst="rect">
            <a:avLst/>
          </a:prstGeom>
          <a:solidFill>
            <a:srgbClr val="477288"/>
          </a:solidFill>
          <a:ln>
            <a:noFill/>
          </a:ln>
        </p:spPr>
        <p:txBody>
          <a:bodyPr spcFirstLastPara="1" wrap="square" lIns="91425" tIns="45700" rIns="91425" bIns="45700" anchor="ctr" anchorCtr="0">
            <a:noAutofit/>
          </a:bodyPr>
          <a:lstStyle>
            <a:lvl1pPr marL="457200" lvl="0" indent="-228600" algn="r">
              <a:spcBef>
                <a:spcPts val="220"/>
              </a:spcBef>
              <a:spcAft>
                <a:spcPts val="0"/>
              </a:spcAft>
              <a:buClr>
                <a:schemeClr val="lt1"/>
              </a:buClr>
              <a:buSzPts val="1100"/>
              <a:buFont typeface="Helvetica Neue"/>
              <a:buNone/>
              <a:defRPr sz="1100">
                <a:solidFill>
                  <a:schemeClr val="lt1"/>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9" name="Google Shape;39;p59"/>
          <p:cNvSpPr txBox="1">
            <a:spLocks noGrp="1"/>
          </p:cNvSpPr>
          <p:nvPr>
            <p:ph type="body" idx="23"/>
          </p:nvPr>
        </p:nvSpPr>
        <p:spPr>
          <a:xfrm>
            <a:off x="7696200" y="3581400"/>
            <a:ext cx="685800" cy="228600"/>
          </a:xfrm>
          <a:prstGeom prst="rect">
            <a:avLst/>
          </a:prstGeom>
          <a:solidFill>
            <a:srgbClr val="477288"/>
          </a:solidFill>
          <a:ln>
            <a:noFill/>
          </a:ln>
        </p:spPr>
        <p:txBody>
          <a:bodyPr spcFirstLastPara="1" wrap="square" lIns="91425" tIns="45700" rIns="91425" bIns="45700" anchor="ctr" anchorCtr="0">
            <a:noAutofit/>
          </a:bodyPr>
          <a:lstStyle>
            <a:lvl1pPr marL="457200" lvl="0" indent="-228600" algn="r">
              <a:spcBef>
                <a:spcPts val="220"/>
              </a:spcBef>
              <a:spcAft>
                <a:spcPts val="0"/>
              </a:spcAft>
              <a:buClr>
                <a:schemeClr val="lt1"/>
              </a:buClr>
              <a:buSzPts val="1100"/>
              <a:buFont typeface="Helvetica Neue"/>
              <a:buNone/>
              <a:defRPr sz="1100">
                <a:solidFill>
                  <a:schemeClr val="lt1"/>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0" name="Google Shape;40;p59"/>
          <p:cNvSpPr txBox="1">
            <a:spLocks noGrp="1"/>
          </p:cNvSpPr>
          <p:nvPr>
            <p:ph type="body" idx="24"/>
          </p:nvPr>
        </p:nvSpPr>
        <p:spPr>
          <a:xfrm>
            <a:off x="7696200" y="4038600"/>
            <a:ext cx="685800" cy="228600"/>
          </a:xfrm>
          <a:prstGeom prst="rect">
            <a:avLst/>
          </a:prstGeom>
          <a:solidFill>
            <a:srgbClr val="477288"/>
          </a:solidFill>
          <a:ln>
            <a:noFill/>
          </a:ln>
        </p:spPr>
        <p:txBody>
          <a:bodyPr spcFirstLastPara="1" wrap="square" lIns="91425" tIns="45700" rIns="91425" bIns="45700" anchor="ctr" anchorCtr="0">
            <a:noAutofit/>
          </a:bodyPr>
          <a:lstStyle>
            <a:lvl1pPr marL="457200" lvl="0" indent="-228600" algn="r">
              <a:spcBef>
                <a:spcPts val="220"/>
              </a:spcBef>
              <a:spcAft>
                <a:spcPts val="0"/>
              </a:spcAft>
              <a:buClr>
                <a:schemeClr val="lt1"/>
              </a:buClr>
              <a:buSzPts val="1100"/>
              <a:buFont typeface="Helvetica Neue"/>
              <a:buNone/>
              <a:defRPr sz="1100">
                <a:solidFill>
                  <a:schemeClr val="lt1"/>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1" name="Google Shape;41;p59"/>
          <p:cNvSpPr txBox="1">
            <a:spLocks noGrp="1"/>
          </p:cNvSpPr>
          <p:nvPr>
            <p:ph type="body" idx="25"/>
          </p:nvPr>
        </p:nvSpPr>
        <p:spPr>
          <a:xfrm>
            <a:off x="7696200" y="4495800"/>
            <a:ext cx="685800" cy="228600"/>
          </a:xfrm>
          <a:prstGeom prst="rect">
            <a:avLst/>
          </a:prstGeom>
          <a:solidFill>
            <a:srgbClr val="477288"/>
          </a:solidFill>
          <a:ln>
            <a:noFill/>
          </a:ln>
        </p:spPr>
        <p:txBody>
          <a:bodyPr spcFirstLastPara="1" wrap="square" lIns="91425" tIns="45700" rIns="91425" bIns="45700" anchor="ctr" anchorCtr="0">
            <a:noAutofit/>
          </a:bodyPr>
          <a:lstStyle>
            <a:lvl1pPr marL="457200" lvl="0" indent="-228600" algn="r">
              <a:spcBef>
                <a:spcPts val="220"/>
              </a:spcBef>
              <a:spcAft>
                <a:spcPts val="0"/>
              </a:spcAft>
              <a:buClr>
                <a:schemeClr val="lt1"/>
              </a:buClr>
              <a:buSzPts val="1100"/>
              <a:buFont typeface="Helvetica Neue"/>
              <a:buNone/>
              <a:defRPr sz="1100">
                <a:solidFill>
                  <a:schemeClr val="lt1"/>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2" name="Google Shape;42;p59"/>
          <p:cNvSpPr txBox="1">
            <a:spLocks noGrp="1"/>
          </p:cNvSpPr>
          <p:nvPr>
            <p:ph type="body" idx="26"/>
          </p:nvPr>
        </p:nvSpPr>
        <p:spPr>
          <a:xfrm>
            <a:off x="7696200" y="4953000"/>
            <a:ext cx="685800" cy="228600"/>
          </a:xfrm>
          <a:prstGeom prst="rect">
            <a:avLst/>
          </a:prstGeom>
          <a:solidFill>
            <a:srgbClr val="477288"/>
          </a:solidFill>
          <a:ln>
            <a:noFill/>
          </a:ln>
        </p:spPr>
        <p:txBody>
          <a:bodyPr spcFirstLastPara="1" wrap="square" lIns="91425" tIns="45700" rIns="91425" bIns="45700" anchor="ctr" anchorCtr="0">
            <a:noAutofit/>
          </a:bodyPr>
          <a:lstStyle>
            <a:lvl1pPr marL="457200" lvl="0" indent="-228600" algn="r">
              <a:spcBef>
                <a:spcPts val="220"/>
              </a:spcBef>
              <a:spcAft>
                <a:spcPts val="0"/>
              </a:spcAft>
              <a:buClr>
                <a:schemeClr val="lt1"/>
              </a:buClr>
              <a:buSzPts val="1100"/>
              <a:buFont typeface="Helvetica Neue"/>
              <a:buNone/>
              <a:defRPr sz="1100">
                <a:solidFill>
                  <a:schemeClr val="lt1"/>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3" name="Google Shape;43;p59"/>
          <p:cNvSpPr txBox="1">
            <a:spLocks noGrp="1"/>
          </p:cNvSpPr>
          <p:nvPr>
            <p:ph type="body" idx="27"/>
          </p:nvPr>
        </p:nvSpPr>
        <p:spPr>
          <a:xfrm>
            <a:off x="7696200" y="5410200"/>
            <a:ext cx="685800" cy="228600"/>
          </a:xfrm>
          <a:prstGeom prst="rect">
            <a:avLst/>
          </a:prstGeom>
          <a:solidFill>
            <a:srgbClr val="477288"/>
          </a:solidFill>
          <a:ln>
            <a:noFill/>
          </a:ln>
        </p:spPr>
        <p:txBody>
          <a:bodyPr spcFirstLastPara="1" wrap="square" lIns="91425" tIns="45700" rIns="91425" bIns="45700" anchor="ctr" anchorCtr="0">
            <a:noAutofit/>
          </a:bodyPr>
          <a:lstStyle>
            <a:lvl1pPr marL="457200" lvl="0" indent="-228600" algn="r">
              <a:spcBef>
                <a:spcPts val="220"/>
              </a:spcBef>
              <a:spcAft>
                <a:spcPts val="0"/>
              </a:spcAft>
              <a:buClr>
                <a:schemeClr val="lt1"/>
              </a:buClr>
              <a:buSzPts val="1100"/>
              <a:buFont typeface="Helvetica Neue"/>
              <a:buNone/>
              <a:defRPr sz="1100">
                <a:solidFill>
                  <a:schemeClr val="lt1"/>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4" name="Google Shape;44;p59"/>
          <p:cNvSpPr txBox="1">
            <a:spLocks noGrp="1"/>
          </p:cNvSpPr>
          <p:nvPr>
            <p:ph type="body" idx="28"/>
          </p:nvPr>
        </p:nvSpPr>
        <p:spPr>
          <a:xfrm>
            <a:off x="310896" y="5867400"/>
            <a:ext cx="7385304" cy="228600"/>
          </a:xfrm>
          <a:prstGeom prst="rect">
            <a:avLst/>
          </a:prstGeom>
          <a:solidFill>
            <a:srgbClr val="CFCFCF"/>
          </a:solidFill>
          <a:ln>
            <a:noFill/>
          </a:ln>
        </p:spPr>
        <p:txBody>
          <a:bodyPr spcFirstLastPara="1" wrap="square" lIns="91425" tIns="45700" rIns="91425" bIns="45700" anchor="ctr" anchorCtr="0">
            <a:noAutofit/>
          </a:bodyPr>
          <a:lstStyle>
            <a:lvl1pPr marL="457200" lvl="0" indent="-228600" algn="l">
              <a:spcBef>
                <a:spcPts val="220"/>
              </a:spcBef>
              <a:spcAft>
                <a:spcPts val="0"/>
              </a:spcAft>
              <a:buClr>
                <a:schemeClr val="lt1"/>
              </a:buClr>
              <a:buSzPts val="1100"/>
              <a:buFont typeface="Helvetica Neue"/>
              <a:buNone/>
              <a:defRPr sz="1100"/>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5" name="Google Shape;45;p59"/>
          <p:cNvSpPr txBox="1">
            <a:spLocks noGrp="1"/>
          </p:cNvSpPr>
          <p:nvPr>
            <p:ph type="body" idx="29"/>
          </p:nvPr>
        </p:nvSpPr>
        <p:spPr>
          <a:xfrm>
            <a:off x="7696200" y="5867400"/>
            <a:ext cx="685800" cy="228600"/>
          </a:xfrm>
          <a:prstGeom prst="rect">
            <a:avLst/>
          </a:prstGeom>
          <a:solidFill>
            <a:srgbClr val="477288"/>
          </a:solidFill>
          <a:ln>
            <a:noFill/>
          </a:ln>
        </p:spPr>
        <p:txBody>
          <a:bodyPr spcFirstLastPara="1" wrap="square" lIns="91425" tIns="45700" rIns="91425" bIns="45700" anchor="ctr" anchorCtr="0">
            <a:noAutofit/>
          </a:bodyPr>
          <a:lstStyle>
            <a:lvl1pPr marL="457200" lvl="0" indent="-228600" algn="r">
              <a:spcBef>
                <a:spcPts val="220"/>
              </a:spcBef>
              <a:spcAft>
                <a:spcPts val="0"/>
              </a:spcAft>
              <a:buClr>
                <a:schemeClr val="lt1"/>
              </a:buClr>
              <a:buSzPts val="1100"/>
              <a:buFont typeface="Helvetica Neue"/>
              <a:buNone/>
              <a:defRPr sz="1100">
                <a:solidFill>
                  <a:schemeClr val="lt1"/>
                </a:solidFil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6" name="Google Shape;46;p5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100">
                <a:solidFill>
                  <a:schemeClr val="dk1"/>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7" name="Google Shape;47;p5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2400">
                <a:solidFill>
                  <a:schemeClr val="dk1"/>
                </a:solidFill>
                <a:latin typeface="Arial"/>
                <a:ea typeface="Arial"/>
                <a:cs typeface="Arial"/>
                <a:sym typeface="Arial"/>
              </a:defRPr>
            </a:lvl1pPr>
            <a:lvl2pPr marL="0" marR="0" lvl="1" indent="0" algn="ctr" rtl="0">
              <a:spcBef>
                <a:spcPts val="0"/>
              </a:spcBef>
              <a:spcAft>
                <a:spcPts val="0"/>
              </a:spcAft>
              <a:buNone/>
              <a:defRPr sz="2400">
                <a:solidFill>
                  <a:schemeClr val="dk1"/>
                </a:solidFill>
                <a:latin typeface="Arial"/>
                <a:ea typeface="Arial"/>
                <a:cs typeface="Arial"/>
                <a:sym typeface="Arial"/>
              </a:defRPr>
            </a:lvl2pPr>
            <a:lvl3pPr marL="0" marR="0" lvl="2" indent="0" algn="ctr" rtl="0">
              <a:spcBef>
                <a:spcPts val="0"/>
              </a:spcBef>
              <a:spcAft>
                <a:spcPts val="0"/>
              </a:spcAft>
              <a:buNone/>
              <a:defRPr sz="2400">
                <a:solidFill>
                  <a:schemeClr val="dk1"/>
                </a:solidFill>
                <a:latin typeface="Arial"/>
                <a:ea typeface="Arial"/>
                <a:cs typeface="Arial"/>
                <a:sym typeface="Arial"/>
              </a:defRPr>
            </a:lvl3pPr>
            <a:lvl4pPr marL="0" marR="0" lvl="3" indent="0" algn="ctr" rtl="0">
              <a:spcBef>
                <a:spcPts val="0"/>
              </a:spcBef>
              <a:spcAft>
                <a:spcPts val="0"/>
              </a:spcAft>
              <a:buNone/>
              <a:defRPr sz="2400">
                <a:solidFill>
                  <a:schemeClr val="dk1"/>
                </a:solidFill>
                <a:latin typeface="Arial"/>
                <a:ea typeface="Arial"/>
                <a:cs typeface="Arial"/>
                <a:sym typeface="Arial"/>
              </a:defRPr>
            </a:lvl4pPr>
            <a:lvl5pPr marL="0" marR="0" lvl="4" indent="0" algn="ctr" rtl="0">
              <a:spcBef>
                <a:spcPts val="0"/>
              </a:spcBef>
              <a:spcAft>
                <a:spcPts val="0"/>
              </a:spcAft>
              <a:buNone/>
              <a:defRPr sz="2400">
                <a:solidFill>
                  <a:schemeClr val="dk1"/>
                </a:solidFill>
                <a:latin typeface="Arial"/>
                <a:ea typeface="Arial"/>
                <a:cs typeface="Arial"/>
                <a:sym typeface="Arial"/>
              </a:defRPr>
            </a:lvl5pPr>
            <a:lvl6pPr marL="0" marR="0" lvl="5" indent="0" algn="ctr" rtl="0">
              <a:spcBef>
                <a:spcPts val="0"/>
              </a:spcBef>
              <a:spcAft>
                <a:spcPts val="0"/>
              </a:spcAft>
              <a:buNone/>
              <a:defRPr sz="2400">
                <a:solidFill>
                  <a:schemeClr val="dk1"/>
                </a:solidFill>
                <a:latin typeface="Arial"/>
                <a:ea typeface="Arial"/>
                <a:cs typeface="Arial"/>
                <a:sym typeface="Arial"/>
              </a:defRPr>
            </a:lvl6pPr>
            <a:lvl7pPr marL="0" marR="0" lvl="6" indent="0" algn="ctr" rtl="0">
              <a:spcBef>
                <a:spcPts val="0"/>
              </a:spcBef>
              <a:spcAft>
                <a:spcPts val="0"/>
              </a:spcAft>
              <a:buNone/>
              <a:defRPr sz="2400">
                <a:solidFill>
                  <a:schemeClr val="dk1"/>
                </a:solidFill>
                <a:latin typeface="Arial"/>
                <a:ea typeface="Arial"/>
                <a:cs typeface="Arial"/>
                <a:sym typeface="Arial"/>
              </a:defRPr>
            </a:lvl7pPr>
            <a:lvl8pPr marL="0" marR="0" lvl="7" indent="0" algn="ctr" rtl="0">
              <a:spcBef>
                <a:spcPts val="0"/>
              </a:spcBef>
              <a:spcAft>
                <a:spcPts val="0"/>
              </a:spcAft>
              <a:buNone/>
              <a:defRPr sz="2400">
                <a:solidFill>
                  <a:schemeClr val="dk1"/>
                </a:solidFill>
                <a:latin typeface="Arial"/>
                <a:ea typeface="Arial"/>
                <a:cs typeface="Arial"/>
                <a:sym typeface="Arial"/>
              </a:defRPr>
            </a:lvl8pPr>
            <a:lvl9pPr marL="0" marR="0" lvl="8" indent="0" algn="ctr" rtl="0">
              <a:spcBef>
                <a:spcPts val="0"/>
              </a:spcBef>
              <a:spcAft>
                <a:spcPts val="0"/>
              </a:spcAft>
              <a:buNone/>
              <a:defRPr sz="2400">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pl-PL"/>
              <a:t>‹#›</a:t>
            </a:fld>
            <a:endParaRPr/>
          </a:p>
        </p:txBody>
      </p:sp>
      <p:sp>
        <p:nvSpPr>
          <p:cNvPr id="48" name="Google Shape;48;p5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400">
                <a:solidFill>
                  <a:schemeClr val="dk1"/>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49"/>
        <p:cNvGrpSpPr/>
        <p:nvPr/>
      </p:nvGrpSpPr>
      <p:grpSpPr>
        <a:xfrm>
          <a:off x="0" y="0"/>
          <a:ext cx="0" cy="0"/>
          <a:chOff x="0" y="0"/>
          <a:chExt cx="0" cy="0"/>
        </a:xfrm>
      </p:grpSpPr>
      <p:sp>
        <p:nvSpPr>
          <p:cNvPr id="50" name="Google Shape;50;p6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lt1"/>
              </a:buClr>
              <a:buSzPts val="2000"/>
              <a:buFont typeface="Helvetica Neue"/>
              <a:buNone/>
              <a:defRPr sz="2000"/>
            </a:lvl1pPr>
            <a:lvl2pPr marL="914400" lvl="1" indent="-228600" algn="l">
              <a:spcBef>
                <a:spcPts val="360"/>
              </a:spcBef>
              <a:spcAft>
                <a:spcPts val="0"/>
              </a:spcAft>
              <a:buClr>
                <a:schemeClr val="lt1"/>
              </a:buClr>
              <a:buSzPts val="1800"/>
              <a:buFont typeface="Helvetica Neue"/>
              <a:buNone/>
              <a:defRPr sz="1800"/>
            </a:lvl2pPr>
            <a:lvl3pPr marL="1371600" lvl="2" indent="-228600" algn="l">
              <a:spcBef>
                <a:spcPts val="320"/>
              </a:spcBef>
              <a:spcAft>
                <a:spcPts val="0"/>
              </a:spcAft>
              <a:buClr>
                <a:schemeClr val="lt1"/>
              </a:buClr>
              <a:buSzPts val="1600"/>
              <a:buFont typeface="Helvetica Neue"/>
              <a:buNone/>
              <a:defRPr sz="1600"/>
            </a:lvl3pPr>
            <a:lvl4pPr marL="1828800" lvl="3" indent="-228600" algn="l">
              <a:spcBef>
                <a:spcPts val="280"/>
              </a:spcBef>
              <a:spcAft>
                <a:spcPts val="0"/>
              </a:spcAft>
              <a:buClr>
                <a:schemeClr val="lt1"/>
              </a:buClr>
              <a:buSzPts val="1400"/>
              <a:buFont typeface="Helvetica Neue"/>
              <a:buNone/>
              <a:defRPr sz="1400"/>
            </a:lvl4pPr>
            <a:lvl5pPr marL="2286000" lvl="4" indent="-228600" algn="l">
              <a:spcBef>
                <a:spcPts val="280"/>
              </a:spcBef>
              <a:spcAft>
                <a:spcPts val="0"/>
              </a:spcAft>
              <a:buClr>
                <a:schemeClr val="lt1"/>
              </a:buClr>
              <a:buSzPts val="1400"/>
              <a:buFont typeface="Helvetica Neue"/>
              <a:buNone/>
              <a:defRPr sz="1400"/>
            </a:lvl5pPr>
            <a:lvl6pPr marL="2743200" lvl="5" indent="-228600" algn="l">
              <a:spcBef>
                <a:spcPts val="280"/>
              </a:spcBef>
              <a:spcAft>
                <a:spcPts val="0"/>
              </a:spcAft>
              <a:buClr>
                <a:schemeClr val="lt1"/>
              </a:buClr>
              <a:buSzPts val="1400"/>
              <a:buFont typeface="Helvetica Neue"/>
              <a:buNone/>
              <a:defRPr sz="1400"/>
            </a:lvl6pPr>
            <a:lvl7pPr marL="3200400" lvl="6" indent="-228600" algn="l">
              <a:spcBef>
                <a:spcPts val="280"/>
              </a:spcBef>
              <a:spcAft>
                <a:spcPts val="0"/>
              </a:spcAft>
              <a:buClr>
                <a:schemeClr val="lt1"/>
              </a:buClr>
              <a:buSzPts val="1400"/>
              <a:buFont typeface="Helvetica Neue"/>
              <a:buNone/>
              <a:defRPr sz="1400"/>
            </a:lvl7pPr>
            <a:lvl8pPr marL="3657600" lvl="7" indent="-228600" algn="l">
              <a:spcBef>
                <a:spcPts val="280"/>
              </a:spcBef>
              <a:spcAft>
                <a:spcPts val="0"/>
              </a:spcAft>
              <a:buClr>
                <a:schemeClr val="lt1"/>
              </a:buClr>
              <a:buSzPts val="1400"/>
              <a:buFont typeface="Helvetica Neue"/>
              <a:buNone/>
              <a:defRPr sz="1400"/>
            </a:lvl8pPr>
            <a:lvl9pPr marL="4114800" lvl="8" indent="-228600" algn="l">
              <a:spcBef>
                <a:spcPts val="280"/>
              </a:spcBef>
              <a:spcAft>
                <a:spcPts val="0"/>
              </a:spcAft>
              <a:buClr>
                <a:schemeClr val="lt1"/>
              </a:buClr>
              <a:buSzPts val="1400"/>
              <a:buFont typeface="Helvetica Neue"/>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52"/>
        <p:cNvGrpSpPr/>
        <p:nvPr/>
      </p:nvGrpSpPr>
      <p:grpSpPr>
        <a:xfrm>
          <a:off x="0" y="0"/>
          <a:ext cx="0" cy="0"/>
          <a:chOff x="0" y="0"/>
          <a:chExt cx="0" cy="0"/>
        </a:xfrm>
      </p:grpSpPr>
      <p:sp>
        <p:nvSpPr>
          <p:cNvPr id="53" name="Google Shape;53;p61"/>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1"/>
          <p:cNvSpPr txBox="1">
            <a:spLocks noGrp="1"/>
          </p:cNvSpPr>
          <p:nvPr>
            <p:ph type="body" idx="1"/>
          </p:nvPr>
        </p:nvSpPr>
        <p:spPr>
          <a:xfrm>
            <a:off x="1066800" y="2057400"/>
            <a:ext cx="3581400" cy="4191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Font typeface="Helvetica Neue"/>
              <a:buChar char="•"/>
              <a:defRPr sz="2800"/>
            </a:lvl1pPr>
            <a:lvl2pPr marL="914400" lvl="1" indent="-381000" algn="l">
              <a:spcBef>
                <a:spcPts val="480"/>
              </a:spcBef>
              <a:spcAft>
                <a:spcPts val="0"/>
              </a:spcAft>
              <a:buClr>
                <a:schemeClr val="lt1"/>
              </a:buClr>
              <a:buSzPts val="2400"/>
              <a:buFont typeface="Helvetica Neue"/>
              <a:buChar char="–"/>
              <a:defRPr sz="2400"/>
            </a:lvl2pPr>
            <a:lvl3pPr marL="1371600" lvl="2" indent="-355600" algn="l">
              <a:spcBef>
                <a:spcPts val="400"/>
              </a:spcBef>
              <a:spcAft>
                <a:spcPts val="0"/>
              </a:spcAft>
              <a:buClr>
                <a:schemeClr val="lt1"/>
              </a:buClr>
              <a:buSzPts val="2000"/>
              <a:buFont typeface="Helvetica Neue"/>
              <a:buChar char="•"/>
              <a:defRPr sz="2000"/>
            </a:lvl3pPr>
            <a:lvl4pPr marL="1828800" lvl="3" indent="-342900" algn="l">
              <a:spcBef>
                <a:spcPts val="360"/>
              </a:spcBef>
              <a:spcAft>
                <a:spcPts val="0"/>
              </a:spcAft>
              <a:buClr>
                <a:schemeClr val="lt1"/>
              </a:buClr>
              <a:buSzPts val="1800"/>
              <a:buFont typeface="Helvetica Neue"/>
              <a:buChar char="–"/>
              <a:defRPr sz="1800"/>
            </a:lvl4pPr>
            <a:lvl5pPr marL="2286000" lvl="4" indent="-342900" algn="l">
              <a:spcBef>
                <a:spcPts val="360"/>
              </a:spcBef>
              <a:spcAft>
                <a:spcPts val="0"/>
              </a:spcAft>
              <a:buClr>
                <a:schemeClr val="lt1"/>
              </a:buClr>
              <a:buSzPts val="1800"/>
              <a:buFont typeface="Helvetica Neue"/>
              <a:buChar char="»"/>
              <a:defRPr sz="1800"/>
            </a:lvl5pPr>
            <a:lvl6pPr marL="2743200" lvl="5" indent="-342900" algn="l">
              <a:spcBef>
                <a:spcPts val="360"/>
              </a:spcBef>
              <a:spcAft>
                <a:spcPts val="0"/>
              </a:spcAft>
              <a:buClr>
                <a:schemeClr val="lt1"/>
              </a:buClr>
              <a:buSzPts val="1800"/>
              <a:buFont typeface="Helvetica Neue"/>
              <a:buChar char="»"/>
              <a:defRPr sz="1800"/>
            </a:lvl6pPr>
            <a:lvl7pPr marL="3200400" lvl="6" indent="-342900" algn="l">
              <a:spcBef>
                <a:spcPts val="360"/>
              </a:spcBef>
              <a:spcAft>
                <a:spcPts val="0"/>
              </a:spcAft>
              <a:buClr>
                <a:schemeClr val="lt1"/>
              </a:buClr>
              <a:buSzPts val="1800"/>
              <a:buFont typeface="Helvetica Neue"/>
              <a:buChar char="»"/>
              <a:defRPr sz="1800"/>
            </a:lvl7pPr>
            <a:lvl8pPr marL="3657600" lvl="7" indent="-342900" algn="l">
              <a:spcBef>
                <a:spcPts val="360"/>
              </a:spcBef>
              <a:spcAft>
                <a:spcPts val="0"/>
              </a:spcAft>
              <a:buClr>
                <a:schemeClr val="lt1"/>
              </a:buClr>
              <a:buSzPts val="1800"/>
              <a:buFont typeface="Helvetica Neue"/>
              <a:buChar char="»"/>
              <a:defRPr sz="1800"/>
            </a:lvl8pPr>
            <a:lvl9pPr marL="4114800" lvl="8" indent="-342900" algn="l">
              <a:spcBef>
                <a:spcPts val="360"/>
              </a:spcBef>
              <a:spcAft>
                <a:spcPts val="0"/>
              </a:spcAft>
              <a:buClr>
                <a:schemeClr val="lt1"/>
              </a:buClr>
              <a:buSzPts val="1800"/>
              <a:buFont typeface="Helvetica Neue"/>
              <a:buChar char="»"/>
              <a:defRPr sz="1800"/>
            </a:lvl9pPr>
          </a:lstStyle>
          <a:p>
            <a:endParaRPr/>
          </a:p>
        </p:txBody>
      </p:sp>
      <p:sp>
        <p:nvSpPr>
          <p:cNvPr id="55" name="Google Shape;55;p61"/>
          <p:cNvSpPr txBox="1">
            <a:spLocks noGrp="1"/>
          </p:cNvSpPr>
          <p:nvPr>
            <p:ph type="body" idx="2"/>
          </p:nvPr>
        </p:nvSpPr>
        <p:spPr>
          <a:xfrm>
            <a:off x="4800600" y="2057400"/>
            <a:ext cx="3581400" cy="4191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Font typeface="Helvetica Neue"/>
              <a:buChar char="•"/>
              <a:defRPr sz="2800"/>
            </a:lvl1pPr>
            <a:lvl2pPr marL="914400" lvl="1" indent="-381000" algn="l">
              <a:spcBef>
                <a:spcPts val="480"/>
              </a:spcBef>
              <a:spcAft>
                <a:spcPts val="0"/>
              </a:spcAft>
              <a:buClr>
                <a:schemeClr val="lt1"/>
              </a:buClr>
              <a:buSzPts val="2400"/>
              <a:buFont typeface="Helvetica Neue"/>
              <a:buChar char="–"/>
              <a:defRPr sz="2400"/>
            </a:lvl2pPr>
            <a:lvl3pPr marL="1371600" lvl="2" indent="-355600" algn="l">
              <a:spcBef>
                <a:spcPts val="400"/>
              </a:spcBef>
              <a:spcAft>
                <a:spcPts val="0"/>
              </a:spcAft>
              <a:buClr>
                <a:schemeClr val="lt1"/>
              </a:buClr>
              <a:buSzPts val="2000"/>
              <a:buFont typeface="Helvetica Neue"/>
              <a:buChar char="•"/>
              <a:defRPr sz="2000"/>
            </a:lvl3pPr>
            <a:lvl4pPr marL="1828800" lvl="3" indent="-342900" algn="l">
              <a:spcBef>
                <a:spcPts val="360"/>
              </a:spcBef>
              <a:spcAft>
                <a:spcPts val="0"/>
              </a:spcAft>
              <a:buClr>
                <a:schemeClr val="lt1"/>
              </a:buClr>
              <a:buSzPts val="1800"/>
              <a:buFont typeface="Helvetica Neue"/>
              <a:buChar char="–"/>
              <a:defRPr sz="1800"/>
            </a:lvl4pPr>
            <a:lvl5pPr marL="2286000" lvl="4" indent="-342900" algn="l">
              <a:spcBef>
                <a:spcPts val="360"/>
              </a:spcBef>
              <a:spcAft>
                <a:spcPts val="0"/>
              </a:spcAft>
              <a:buClr>
                <a:schemeClr val="lt1"/>
              </a:buClr>
              <a:buSzPts val="1800"/>
              <a:buFont typeface="Helvetica Neue"/>
              <a:buChar char="»"/>
              <a:defRPr sz="1800"/>
            </a:lvl5pPr>
            <a:lvl6pPr marL="2743200" lvl="5" indent="-342900" algn="l">
              <a:spcBef>
                <a:spcPts val="360"/>
              </a:spcBef>
              <a:spcAft>
                <a:spcPts val="0"/>
              </a:spcAft>
              <a:buClr>
                <a:schemeClr val="lt1"/>
              </a:buClr>
              <a:buSzPts val="1800"/>
              <a:buFont typeface="Helvetica Neue"/>
              <a:buChar char="»"/>
              <a:defRPr sz="1800"/>
            </a:lvl6pPr>
            <a:lvl7pPr marL="3200400" lvl="6" indent="-342900" algn="l">
              <a:spcBef>
                <a:spcPts val="360"/>
              </a:spcBef>
              <a:spcAft>
                <a:spcPts val="0"/>
              </a:spcAft>
              <a:buClr>
                <a:schemeClr val="lt1"/>
              </a:buClr>
              <a:buSzPts val="1800"/>
              <a:buFont typeface="Helvetica Neue"/>
              <a:buChar char="»"/>
              <a:defRPr sz="1800"/>
            </a:lvl7pPr>
            <a:lvl8pPr marL="3657600" lvl="7" indent="-342900" algn="l">
              <a:spcBef>
                <a:spcPts val="360"/>
              </a:spcBef>
              <a:spcAft>
                <a:spcPts val="0"/>
              </a:spcAft>
              <a:buClr>
                <a:schemeClr val="lt1"/>
              </a:buClr>
              <a:buSzPts val="1800"/>
              <a:buFont typeface="Helvetica Neue"/>
              <a:buChar char="»"/>
              <a:defRPr sz="1800"/>
            </a:lvl8pPr>
            <a:lvl9pPr marL="4114800" lvl="8" indent="-342900" algn="l">
              <a:spcBef>
                <a:spcPts val="360"/>
              </a:spcBef>
              <a:spcAft>
                <a:spcPts val="0"/>
              </a:spcAft>
              <a:buClr>
                <a:schemeClr val="lt1"/>
              </a:buClr>
              <a:buSzPts val="1800"/>
              <a:buFont typeface="Helvetica Neue"/>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56"/>
        <p:cNvGrpSpPr/>
        <p:nvPr/>
      </p:nvGrpSpPr>
      <p:grpSpPr>
        <a:xfrm>
          <a:off x="0" y="0"/>
          <a:ext cx="0" cy="0"/>
          <a:chOff x="0" y="0"/>
          <a:chExt cx="0" cy="0"/>
        </a:xfrm>
      </p:grpSpPr>
      <p:sp>
        <p:nvSpPr>
          <p:cNvPr id="57" name="Google Shape;57;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Helvetica Neue"/>
              <a:buNone/>
              <a:defRPr sz="2400" b="1"/>
            </a:lvl1pPr>
            <a:lvl2pPr marL="914400" lvl="1" indent="-228600" algn="l">
              <a:spcBef>
                <a:spcPts val="400"/>
              </a:spcBef>
              <a:spcAft>
                <a:spcPts val="0"/>
              </a:spcAft>
              <a:buClr>
                <a:schemeClr val="lt1"/>
              </a:buClr>
              <a:buSzPts val="2000"/>
              <a:buFont typeface="Helvetica Neue"/>
              <a:buNone/>
              <a:defRPr sz="2000" b="1"/>
            </a:lvl2pPr>
            <a:lvl3pPr marL="1371600" lvl="2" indent="-228600" algn="l">
              <a:spcBef>
                <a:spcPts val="360"/>
              </a:spcBef>
              <a:spcAft>
                <a:spcPts val="0"/>
              </a:spcAft>
              <a:buClr>
                <a:schemeClr val="lt1"/>
              </a:buClr>
              <a:buSzPts val="1800"/>
              <a:buFont typeface="Helvetica Neue"/>
              <a:buNone/>
              <a:defRPr sz="1800" b="1"/>
            </a:lvl3pPr>
            <a:lvl4pPr marL="1828800" lvl="3" indent="-228600" algn="l">
              <a:spcBef>
                <a:spcPts val="320"/>
              </a:spcBef>
              <a:spcAft>
                <a:spcPts val="0"/>
              </a:spcAft>
              <a:buClr>
                <a:schemeClr val="lt1"/>
              </a:buClr>
              <a:buSzPts val="1600"/>
              <a:buFont typeface="Helvetica Neue"/>
              <a:buNone/>
              <a:defRPr sz="1600" b="1"/>
            </a:lvl4pPr>
            <a:lvl5pPr marL="2286000" lvl="4" indent="-228600" algn="l">
              <a:spcBef>
                <a:spcPts val="320"/>
              </a:spcBef>
              <a:spcAft>
                <a:spcPts val="0"/>
              </a:spcAft>
              <a:buClr>
                <a:schemeClr val="lt1"/>
              </a:buClr>
              <a:buSzPts val="1600"/>
              <a:buFont typeface="Helvetica Neue"/>
              <a:buNone/>
              <a:defRPr sz="1600" b="1"/>
            </a:lvl5pPr>
            <a:lvl6pPr marL="2743200" lvl="5" indent="-228600" algn="l">
              <a:spcBef>
                <a:spcPts val="320"/>
              </a:spcBef>
              <a:spcAft>
                <a:spcPts val="0"/>
              </a:spcAft>
              <a:buClr>
                <a:schemeClr val="lt1"/>
              </a:buClr>
              <a:buSzPts val="1600"/>
              <a:buFont typeface="Helvetica Neue"/>
              <a:buNone/>
              <a:defRPr sz="1600" b="1"/>
            </a:lvl6pPr>
            <a:lvl7pPr marL="3200400" lvl="6" indent="-228600" algn="l">
              <a:spcBef>
                <a:spcPts val="320"/>
              </a:spcBef>
              <a:spcAft>
                <a:spcPts val="0"/>
              </a:spcAft>
              <a:buClr>
                <a:schemeClr val="lt1"/>
              </a:buClr>
              <a:buSzPts val="1600"/>
              <a:buFont typeface="Helvetica Neue"/>
              <a:buNone/>
              <a:defRPr sz="1600" b="1"/>
            </a:lvl7pPr>
            <a:lvl8pPr marL="3657600" lvl="7" indent="-228600" algn="l">
              <a:spcBef>
                <a:spcPts val="320"/>
              </a:spcBef>
              <a:spcAft>
                <a:spcPts val="0"/>
              </a:spcAft>
              <a:buClr>
                <a:schemeClr val="lt1"/>
              </a:buClr>
              <a:buSzPts val="1600"/>
              <a:buFont typeface="Helvetica Neue"/>
              <a:buNone/>
              <a:defRPr sz="1600" b="1"/>
            </a:lvl8pPr>
            <a:lvl9pPr marL="4114800" lvl="8" indent="-228600" algn="l">
              <a:spcBef>
                <a:spcPts val="320"/>
              </a:spcBef>
              <a:spcAft>
                <a:spcPts val="0"/>
              </a:spcAft>
              <a:buClr>
                <a:schemeClr val="lt1"/>
              </a:buClr>
              <a:buSzPts val="1600"/>
              <a:buFont typeface="Helvetica Neue"/>
              <a:buNone/>
              <a:defRPr sz="1600" b="1"/>
            </a:lvl9pPr>
          </a:lstStyle>
          <a:p>
            <a:endParaRPr/>
          </a:p>
        </p:txBody>
      </p:sp>
      <p:sp>
        <p:nvSpPr>
          <p:cNvPr id="59" name="Google Shape;59;p6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Font typeface="Helvetica Neue"/>
              <a:buChar char="•"/>
              <a:defRPr sz="2400"/>
            </a:lvl1pPr>
            <a:lvl2pPr marL="914400" lvl="1" indent="-355600" algn="l">
              <a:spcBef>
                <a:spcPts val="400"/>
              </a:spcBef>
              <a:spcAft>
                <a:spcPts val="0"/>
              </a:spcAft>
              <a:buClr>
                <a:schemeClr val="lt1"/>
              </a:buClr>
              <a:buSzPts val="2000"/>
              <a:buFont typeface="Helvetica Neue"/>
              <a:buChar char="–"/>
              <a:defRPr sz="2000"/>
            </a:lvl2pPr>
            <a:lvl3pPr marL="1371600" lvl="2" indent="-342900" algn="l">
              <a:spcBef>
                <a:spcPts val="360"/>
              </a:spcBef>
              <a:spcAft>
                <a:spcPts val="0"/>
              </a:spcAft>
              <a:buClr>
                <a:schemeClr val="lt1"/>
              </a:buClr>
              <a:buSzPts val="1800"/>
              <a:buFont typeface="Helvetica Neue"/>
              <a:buChar char="•"/>
              <a:defRPr sz="1800"/>
            </a:lvl3pPr>
            <a:lvl4pPr marL="1828800" lvl="3" indent="-330200" algn="l">
              <a:spcBef>
                <a:spcPts val="320"/>
              </a:spcBef>
              <a:spcAft>
                <a:spcPts val="0"/>
              </a:spcAft>
              <a:buClr>
                <a:schemeClr val="lt1"/>
              </a:buClr>
              <a:buSzPts val="1600"/>
              <a:buFont typeface="Helvetica Neue"/>
              <a:buChar char="–"/>
              <a:defRPr sz="1600"/>
            </a:lvl4pPr>
            <a:lvl5pPr marL="2286000" lvl="4" indent="-330200" algn="l">
              <a:spcBef>
                <a:spcPts val="320"/>
              </a:spcBef>
              <a:spcAft>
                <a:spcPts val="0"/>
              </a:spcAft>
              <a:buClr>
                <a:schemeClr val="lt1"/>
              </a:buClr>
              <a:buSzPts val="1600"/>
              <a:buFont typeface="Helvetica Neue"/>
              <a:buChar char="»"/>
              <a:defRPr sz="1600"/>
            </a:lvl5pPr>
            <a:lvl6pPr marL="2743200" lvl="5" indent="-330200" algn="l">
              <a:spcBef>
                <a:spcPts val="320"/>
              </a:spcBef>
              <a:spcAft>
                <a:spcPts val="0"/>
              </a:spcAft>
              <a:buClr>
                <a:schemeClr val="lt1"/>
              </a:buClr>
              <a:buSzPts val="1600"/>
              <a:buFont typeface="Helvetica Neue"/>
              <a:buChar char="»"/>
              <a:defRPr sz="1600"/>
            </a:lvl6pPr>
            <a:lvl7pPr marL="3200400" lvl="6" indent="-330200" algn="l">
              <a:spcBef>
                <a:spcPts val="320"/>
              </a:spcBef>
              <a:spcAft>
                <a:spcPts val="0"/>
              </a:spcAft>
              <a:buClr>
                <a:schemeClr val="lt1"/>
              </a:buClr>
              <a:buSzPts val="1600"/>
              <a:buFont typeface="Helvetica Neue"/>
              <a:buChar char="»"/>
              <a:defRPr sz="1600"/>
            </a:lvl7pPr>
            <a:lvl8pPr marL="3657600" lvl="7" indent="-330200" algn="l">
              <a:spcBef>
                <a:spcPts val="320"/>
              </a:spcBef>
              <a:spcAft>
                <a:spcPts val="0"/>
              </a:spcAft>
              <a:buClr>
                <a:schemeClr val="lt1"/>
              </a:buClr>
              <a:buSzPts val="1600"/>
              <a:buFont typeface="Helvetica Neue"/>
              <a:buChar char="»"/>
              <a:defRPr sz="1600"/>
            </a:lvl8pPr>
            <a:lvl9pPr marL="4114800" lvl="8" indent="-330200" algn="l">
              <a:spcBef>
                <a:spcPts val="320"/>
              </a:spcBef>
              <a:spcAft>
                <a:spcPts val="0"/>
              </a:spcAft>
              <a:buClr>
                <a:schemeClr val="lt1"/>
              </a:buClr>
              <a:buSzPts val="1600"/>
              <a:buFont typeface="Helvetica Neue"/>
              <a:buChar char="»"/>
              <a:defRPr sz="1600"/>
            </a:lvl9pPr>
          </a:lstStyle>
          <a:p>
            <a:endParaRPr/>
          </a:p>
        </p:txBody>
      </p:sp>
      <p:sp>
        <p:nvSpPr>
          <p:cNvPr id="60" name="Google Shape;60;p6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Helvetica Neue"/>
              <a:buNone/>
              <a:defRPr sz="2400" b="1"/>
            </a:lvl1pPr>
            <a:lvl2pPr marL="914400" lvl="1" indent="-228600" algn="l">
              <a:spcBef>
                <a:spcPts val="400"/>
              </a:spcBef>
              <a:spcAft>
                <a:spcPts val="0"/>
              </a:spcAft>
              <a:buClr>
                <a:schemeClr val="lt1"/>
              </a:buClr>
              <a:buSzPts val="2000"/>
              <a:buFont typeface="Helvetica Neue"/>
              <a:buNone/>
              <a:defRPr sz="2000" b="1"/>
            </a:lvl2pPr>
            <a:lvl3pPr marL="1371600" lvl="2" indent="-228600" algn="l">
              <a:spcBef>
                <a:spcPts val="360"/>
              </a:spcBef>
              <a:spcAft>
                <a:spcPts val="0"/>
              </a:spcAft>
              <a:buClr>
                <a:schemeClr val="lt1"/>
              </a:buClr>
              <a:buSzPts val="1800"/>
              <a:buFont typeface="Helvetica Neue"/>
              <a:buNone/>
              <a:defRPr sz="1800" b="1"/>
            </a:lvl3pPr>
            <a:lvl4pPr marL="1828800" lvl="3" indent="-228600" algn="l">
              <a:spcBef>
                <a:spcPts val="320"/>
              </a:spcBef>
              <a:spcAft>
                <a:spcPts val="0"/>
              </a:spcAft>
              <a:buClr>
                <a:schemeClr val="lt1"/>
              </a:buClr>
              <a:buSzPts val="1600"/>
              <a:buFont typeface="Helvetica Neue"/>
              <a:buNone/>
              <a:defRPr sz="1600" b="1"/>
            </a:lvl4pPr>
            <a:lvl5pPr marL="2286000" lvl="4" indent="-228600" algn="l">
              <a:spcBef>
                <a:spcPts val="320"/>
              </a:spcBef>
              <a:spcAft>
                <a:spcPts val="0"/>
              </a:spcAft>
              <a:buClr>
                <a:schemeClr val="lt1"/>
              </a:buClr>
              <a:buSzPts val="1600"/>
              <a:buFont typeface="Helvetica Neue"/>
              <a:buNone/>
              <a:defRPr sz="1600" b="1"/>
            </a:lvl5pPr>
            <a:lvl6pPr marL="2743200" lvl="5" indent="-228600" algn="l">
              <a:spcBef>
                <a:spcPts val="320"/>
              </a:spcBef>
              <a:spcAft>
                <a:spcPts val="0"/>
              </a:spcAft>
              <a:buClr>
                <a:schemeClr val="lt1"/>
              </a:buClr>
              <a:buSzPts val="1600"/>
              <a:buFont typeface="Helvetica Neue"/>
              <a:buNone/>
              <a:defRPr sz="1600" b="1"/>
            </a:lvl6pPr>
            <a:lvl7pPr marL="3200400" lvl="6" indent="-228600" algn="l">
              <a:spcBef>
                <a:spcPts val="320"/>
              </a:spcBef>
              <a:spcAft>
                <a:spcPts val="0"/>
              </a:spcAft>
              <a:buClr>
                <a:schemeClr val="lt1"/>
              </a:buClr>
              <a:buSzPts val="1600"/>
              <a:buFont typeface="Helvetica Neue"/>
              <a:buNone/>
              <a:defRPr sz="1600" b="1"/>
            </a:lvl7pPr>
            <a:lvl8pPr marL="3657600" lvl="7" indent="-228600" algn="l">
              <a:spcBef>
                <a:spcPts val="320"/>
              </a:spcBef>
              <a:spcAft>
                <a:spcPts val="0"/>
              </a:spcAft>
              <a:buClr>
                <a:schemeClr val="lt1"/>
              </a:buClr>
              <a:buSzPts val="1600"/>
              <a:buFont typeface="Helvetica Neue"/>
              <a:buNone/>
              <a:defRPr sz="1600" b="1"/>
            </a:lvl8pPr>
            <a:lvl9pPr marL="4114800" lvl="8" indent="-228600" algn="l">
              <a:spcBef>
                <a:spcPts val="320"/>
              </a:spcBef>
              <a:spcAft>
                <a:spcPts val="0"/>
              </a:spcAft>
              <a:buClr>
                <a:schemeClr val="lt1"/>
              </a:buClr>
              <a:buSzPts val="1600"/>
              <a:buFont typeface="Helvetica Neue"/>
              <a:buNone/>
              <a:defRPr sz="1600" b="1"/>
            </a:lvl9pPr>
          </a:lstStyle>
          <a:p>
            <a:endParaRPr/>
          </a:p>
        </p:txBody>
      </p:sp>
      <p:sp>
        <p:nvSpPr>
          <p:cNvPr id="61" name="Google Shape;61;p6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Font typeface="Helvetica Neue"/>
              <a:buChar char="•"/>
              <a:defRPr sz="2400"/>
            </a:lvl1pPr>
            <a:lvl2pPr marL="914400" lvl="1" indent="-355600" algn="l">
              <a:spcBef>
                <a:spcPts val="400"/>
              </a:spcBef>
              <a:spcAft>
                <a:spcPts val="0"/>
              </a:spcAft>
              <a:buClr>
                <a:schemeClr val="lt1"/>
              </a:buClr>
              <a:buSzPts val="2000"/>
              <a:buFont typeface="Helvetica Neue"/>
              <a:buChar char="–"/>
              <a:defRPr sz="2000"/>
            </a:lvl2pPr>
            <a:lvl3pPr marL="1371600" lvl="2" indent="-342900" algn="l">
              <a:spcBef>
                <a:spcPts val="360"/>
              </a:spcBef>
              <a:spcAft>
                <a:spcPts val="0"/>
              </a:spcAft>
              <a:buClr>
                <a:schemeClr val="lt1"/>
              </a:buClr>
              <a:buSzPts val="1800"/>
              <a:buFont typeface="Helvetica Neue"/>
              <a:buChar char="•"/>
              <a:defRPr sz="1800"/>
            </a:lvl3pPr>
            <a:lvl4pPr marL="1828800" lvl="3" indent="-330200" algn="l">
              <a:spcBef>
                <a:spcPts val="320"/>
              </a:spcBef>
              <a:spcAft>
                <a:spcPts val="0"/>
              </a:spcAft>
              <a:buClr>
                <a:schemeClr val="lt1"/>
              </a:buClr>
              <a:buSzPts val="1600"/>
              <a:buFont typeface="Helvetica Neue"/>
              <a:buChar char="–"/>
              <a:defRPr sz="1600"/>
            </a:lvl4pPr>
            <a:lvl5pPr marL="2286000" lvl="4" indent="-330200" algn="l">
              <a:spcBef>
                <a:spcPts val="320"/>
              </a:spcBef>
              <a:spcAft>
                <a:spcPts val="0"/>
              </a:spcAft>
              <a:buClr>
                <a:schemeClr val="lt1"/>
              </a:buClr>
              <a:buSzPts val="1600"/>
              <a:buFont typeface="Helvetica Neue"/>
              <a:buChar char="»"/>
              <a:defRPr sz="1600"/>
            </a:lvl5pPr>
            <a:lvl6pPr marL="2743200" lvl="5" indent="-330200" algn="l">
              <a:spcBef>
                <a:spcPts val="320"/>
              </a:spcBef>
              <a:spcAft>
                <a:spcPts val="0"/>
              </a:spcAft>
              <a:buClr>
                <a:schemeClr val="lt1"/>
              </a:buClr>
              <a:buSzPts val="1600"/>
              <a:buFont typeface="Helvetica Neue"/>
              <a:buChar char="»"/>
              <a:defRPr sz="1600"/>
            </a:lvl6pPr>
            <a:lvl7pPr marL="3200400" lvl="6" indent="-330200" algn="l">
              <a:spcBef>
                <a:spcPts val="320"/>
              </a:spcBef>
              <a:spcAft>
                <a:spcPts val="0"/>
              </a:spcAft>
              <a:buClr>
                <a:schemeClr val="lt1"/>
              </a:buClr>
              <a:buSzPts val="1600"/>
              <a:buFont typeface="Helvetica Neue"/>
              <a:buChar char="»"/>
              <a:defRPr sz="1600"/>
            </a:lvl7pPr>
            <a:lvl8pPr marL="3657600" lvl="7" indent="-330200" algn="l">
              <a:spcBef>
                <a:spcPts val="320"/>
              </a:spcBef>
              <a:spcAft>
                <a:spcPts val="0"/>
              </a:spcAft>
              <a:buClr>
                <a:schemeClr val="lt1"/>
              </a:buClr>
              <a:buSzPts val="1600"/>
              <a:buFont typeface="Helvetica Neue"/>
              <a:buChar char="»"/>
              <a:defRPr sz="1600"/>
            </a:lvl8pPr>
            <a:lvl9pPr marL="4114800" lvl="8" indent="-330200" algn="l">
              <a:spcBef>
                <a:spcPts val="320"/>
              </a:spcBef>
              <a:spcAft>
                <a:spcPts val="0"/>
              </a:spcAft>
              <a:buClr>
                <a:schemeClr val="lt1"/>
              </a:buClr>
              <a:buSzPts val="1600"/>
              <a:buFont typeface="Helvetica Neue"/>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62"/>
        <p:cNvGrpSpPr/>
        <p:nvPr/>
      </p:nvGrpSpPr>
      <p:grpSpPr>
        <a:xfrm>
          <a:off x="0" y="0"/>
          <a:ext cx="0" cy="0"/>
          <a:chOff x="0" y="0"/>
          <a:chExt cx="0" cy="0"/>
        </a:xfrm>
      </p:grpSpPr>
      <p:sp>
        <p:nvSpPr>
          <p:cNvPr id="63" name="Google Shape;63;p63"/>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6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65"/>
        <p:cNvGrpSpPr/>
        <p:nvPr/>
      </p:nvGrpSpPr>
      <p:grpSpPr>
        <a:xfrm>
          <a:off x="0" y="0"/>
          <a:ext cx="0" cy="0"/>
          <a:chOff x="0" y="0"/>
          <a:chExt cx="0" cy="0"/>
        </a:xfrm>
      </p:grpSpPr>
      <p:sp>
        <p:nvSpPr>
          <p:cNvPr id="66" name="Google Shape;66;p6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Font typeface="Helvetica Neue"/>
              <a:buChar char="•"/>
              <a:defRPr sz="3200"/>
            </a:lvl1pPr>
            <a:lvl2pPr marL="914400" lvl="1" indent="-406400" algn="l">
              <a:spcBef>
                <a:spcPts val="560"/>
              </a:spcBef>
              <a:spcAft>
                <a:spcPts val="0"/>
              </a:spcAft>
              <a:buClr>
                <a:schemeClr val="lt1"/>
              </a:buClr>
              <a:buSzPts val="2800"/>
              <a:buFont typeface="Helvetica Neue"/>
              <a:buChar char="–"/>
              <a:defRPr sz="2800"/>
            </a:lvl2pPr>
            <a:lvl3pPr marL="1371600" lvl="2" indent="-381000" algn="l">
              <a:spcBef>
                <a:spcPts val="480"/>
              </a:spcBef>
              <a:spcAft>
                <a:spcPts val="0"/>
              </a:spcAft>
              <a:buClr>
                <a:schemeClr val="lt1"/>
              </a:buClr>
              <a:buSzPts val="2400"/>
              <a:buFont typeface="Helvetica Neue"/>
              <a:buChar char="•"/>
              <a:defRPr sz="2400"/>
            </a:lvl3pPr>
            <a:lvl4pPr marL="1828800" lvl="3" indent="-355600" algn="l">
              <a:spcBef>
                <a:spcPts val="400"/>
              </a:spcBef>
              <a:spcAft>
                <a:spcPts val="0"/>
              </a:spcAft>
              <a:buClr>
                <a:schemeClr val="lt1"/>
              </a:buClr>
              <a:buSzPts val="2000"/>
              <a:buFont typeface="Helvetica Neue"/>
              <a:buChar char="–"/>
              <a:defRPr sz="2000"/>
            </a:lvl4pPr>
            <a:lvl5pPr marL="2286000" lvl="4" indent="-355600" algn="l">
              <a:spcBef>
                <a:spcPts val="400"/>
              </a:spcBef>
              <a:spcAft>
                <a:spcPts val="0"/>
              </a:spcAft>
              <a:buClr>
                <a:schemeClr val="lt1"/>
              </a:buClr>
              <a:buSzPts val="2000"/>
              <a:buFont typeface="Helvetica Neue"/>
              <a:buChar char="»"/>
              <a:defRPr sz="2000"/>
            </a:lvl5pPr>
            <a:lvl6pPr marL="2743200" lvl="5" indent="-355600" algn="l">
              <a:spcBef>
                <a:spcPts val="400"/>
              </a:spcBef>
              <a:spcAft>
                <a:spcPts val="0"/>
              </a:spcAft>
              <a:buClr>
                <a:schemeClr val="lt1"/>
              </a:buClr>
              <a:buSzPts val="2000"/>
              <a:buFont typeface="Helvetica Neue"/>
              <a:buChar char="»"/>
              <a:defRPr sz="2000"/>
            </a:lvl6pPr>
            <a:lvl7pPr marL="3200400" lvl="6" indent="-355600" algn="l">
              <a:spcBef>
                <a:spcPts val="400"/>
              </a:spcBef>
              <a:spcAft>
                <a:spcPts val="0"/>
              </a:spcAft>
              <a:buClr>
                <a:schemeClr val="lt1"/>
              </a:buClr>
              <a:buSzPts val="2000"/>
              <a:buFont typeface="Helvetica Neue"/>
              <a:buChar char="»"/>
              <a:defRPr sz="2000"/>
            </a:lvl7pPr>
            <a:lvl8pPr marL="3657600" lvl="7" indent="-355600" algn="l">
              <a:spcBef>
                <a:spcPts val="400"/>
              </a:spcBef>
              <a:spcAft>
                <a:spcPts val="0"/>
              </a:spcAft>
              <a:buClr>
                <a:schemeClr val="lt1"/>
              </a:buClr>
              <a:buSzPts val="2000"/>
              <a:buFont typeface="Helvetica Neue"/>
              <a:buChar char="»"/>
              <a:defRPr sz="2000"/>
            </a:lvl8pPr>
            <a:lvl9pPr marL="4114800" lvl="8" indent="-355600" algn="l">
              <a:spcBef>
                <a:spcPts val="400"/>
              </a:spcBef>
              <a:spcAft>
                <a:spcPts val="0"/>
              </a:spcAft>
              <a:buClr>
                <a:schemeClr val="lt1"/>
              </a:buClr>
              <a:buSzPts val="2000"/>
              <a:buFont typeface="Helvetica Neue"/>
              <a:buChar char="»"/>
              <a:defRPr sz="2000"/>
            </a:lvl9pPr>
          </a:lstStyle>
          <a:p>
            <a:endParaRPr/>
          </a:p>
        </p:txBody>
      </p:sp>
      <p:sp>
        <p:nvSpPr>
          <p:cNvPr id="68" name="Google Shape;68;p6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Font typeface="Helvetica Neue"/>
              <a:buNone/>
              <a:defRPr sz="1400"/>
            </a:lvl1pPr>
            <a:lvl2pPr marL="914400" lvl="1" indent="-228600" algn="l">
              <a:spcBef>
                <a:spcPts val="240"/>
              </a:spcBef>
              <a:spcAft>
                <a:spcPts val="0"/>
              </a:spcAft>
              <a:buClr>
                <a:schemeClr val="lt1"/>
              </a:buClr>
              <a:buSzPts val="1200"/>
              <a:buFont typeface="Helvetica Neue"/>
              <a:buNone/>
              <a:defRPr sz="1200"/>
            </a:lvl2pPr>
            <a:lvl3pPr marL="1371600" lvl="2" indent="-228600" algn="l">
              <a:spcBef>
                <a:spcPts val="200"/>
              </a:spcBef>
              <a:spcAft>
                <a:spcPts val="0"/>
              </a:spcAft>
              <a:buClr>
                <a:schemeClr val="lt1"/>
              </a:buClr>
              <a:buSzPts val="1000"/>
              <a:buFont typeface="Helvetica Neue"/>
              <a:buNone/>
              <a:defRPr sz="1000"/>
            </a:lvl3pPr>
            <a:lvl4pPr marL="1828800" lvl="3" indent="-228600" algn="l">
              <a:spcBef>
                <a:spcPts val="180"/>
              </a:spcBef>
              <a:spcAft>
                <a:spcPts val="0"/>
              </a:spcAft>
              <a:buClr>
                <a:schemeClr val="lt1"/>
              </a:buClr>
              <a:buSzPts val="900"/>
              <a:buFont typeface="Helvetica Neue"/>
              <a:buNone/>
              <a:defRPr sz="900"/>
            </a:lvl4pPr>
            <a:lvl5pPr marL="2286000" lvl="4" indent="-228600" algn="l">
              <a:spcBef>
                <a:spcPts val="180"/>
              </a:spcBef>
              <a:spcAft>
                <a:spcPts val="0"/>
              </a:spcAft>
              <a:buClr>
                <a:schemeClr val="lt1"/>
              </a:buClr>
              <a:buSzPts val="900"/>
              <a:buFont typeface="Helvetica Neue"/>
              <a:buNone/>
              <a:defRPr sz="900"/>
            </a:lvl5pPr>
            <a:lvl6pPr marL="2743200" lvl="5" indent="-228600" algn="l">
              <a:spcBef>
                <a:spcPts val="180"/>
              </a:spcBef>
              <a:spcAft>
                <a:spcPts val="0"/>
              </a:spcAft>
              <a:buClr>
                <a:schemeClr val="lt1"/>
              </a:buClr>
              <a:buSzPts val="900"/>
              <a:buFont typeface="Helvetica Neue"/>
              <a:buNone/>
              <a:defRPr sz="900"/>
            </a:lvl6pPr>
            <a:lvl7pPr marL="3200400" lvl="6" indent="-228600" algn="l">
              <a:spcBef>
                <a:spcPts val="180"/>
              </a:spcBef>
              <a:spcAft>
                <a:spcPts val="0"/>
              </a:spcAft>
              <a:buClr>
                <a:schemeClr val="lt1"/>
              </a:buClr>
              <a:buSzPts val="900"/>
              <a:buFont typeface="Helvetica Neue"/>
              <a:buNone/>
              <a:defRPr sz="900"/>
            </a:lvl7pPr>
            <a:lvl8pPr marL="3657600" lvl="7" indent="-228600" algn="l">
              <a:spcBef>
                <a:spcPts val="180"/>
              </a:spcBef>
              <a:spcAft>
                <a:spcPts val="0"/>
              </a:spcAft>
              <a:buClr>
                <a:schemeClr val="lt1"/>
              </a:buClr>
              <a:buSzPts val="900"/>
              <a:buFont typeface="Helvetica Neue"/>
              <a:buNone/>
              <a:defRPr sz="900"/>
            </a:lvl8pPr>
            <a:lvl9pPr marL="4114800" lvl="8" indent="-228600" algn="l">
              <a:spcBef>
                <a:spcPts val="180"/>
              </a:spcBef>
              <a:spcAft>
                <a:spcPts val="0"/>
              </a:spcAft>
              <a:buClr>
                <a:schemeClr val="lt1"/>
              </a:buClr>
              <a:buSzPts val="900"/>
              <a:buFont typeface="Helvetica Neue"/>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56"/>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1pPr>
            <a:lvl2pPr marR="0" lvl="1" algn="l" rtl="0">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2pPr>
            <a:lvl3pPr marR="0" lvl="2" algn="l" rtl="0">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3pPr>
            <a:lvl4pPr marR="0" lvl="3" algn="l" rtl="0">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4pPr>
            <a:lvl5pPr marR="0" lvl="4" algn="l" rtl="0">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5pPr>
            <a:lvl6pPr marR="0" lvl="5" algn="l" rtl="0">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6pPr>
            <a:lvl7pPr marR="0" lvl="6" algn="l" rtl="0">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7pPr>
            <a:lvl8pPr marR="0" lvl="7" algn="l" rtl="0">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8pPr>
            <a:lvl9pPr marR="0" lvl="8" algn="l" rtl="0">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9pPr>
          </a:lstStyle>
          <a:p>
            <a:endParaRPr/>
          </a:p>
        </p:txBody>
      </p:sp>
      <p:sp>
        <p:nvSpPr>
          <p:cNvPr id="11" name="Google Shape;11;p56"/>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Helvetica Neue"/>
              <a:buChar char="•"/>
              <a:defRPr sz="3200" b="0" i="0" u="none" strike="noStrike" cap="none">
                <a:solidFill>
                  <a:schemeClr val="lt1"/>
                </a:solidFill>
                <a:latin typeface="Helvetica Neue"/>
                <a:ea typeface="Helvetica Neue"/>
                <a:cs typeface="Helvetica Neue"/>
                <a:sym typeface="Helvetica Neue"/>
              </a:defRPr>
            </a:lvl1pPr>
            <a:lvl2pPr marL="914400" marR="0" lvl="1" indent="-406400" algn="l" rtl="0">
              <a:spcBef>
                <a:spcPts val="560"/>
              </a:spcBef>
              <a:spcAft>
                <a:spcPts val="0"/>
              </a:spcAft>
              <a:buClr>
                <a:schemeClr val="lt1"/>
              </a:buClr>
              <a:buSzPts val="2800"/>
              <a:buFont typeface="Helvetica Neue"/>
              <a:buChar char="–"/>
              <a:defRPr sz="2800" b="0" i="0" u="none" strike="noStrike" cap="none">
                <a:solidFill>
                  <a:schemeClr val="lt1"/>
                </a:solidFill>
                <a:latin typeface="Helvetica Neue"/>
                <a:ea typeface="Helvetica Neue"/>
                <a:cs typeface="Helvetica Neue"/>
                <a:sym typeface="Helvetica Neue"/>
              </a:defRPr>
            </a:lvl2pPr>
            <a:lvl3pPr marL="1371600" marR="0" lvl="2" indent="-381000" algn="l" rtl="0">
              <a:spcBef>
                <a:spcPts val="480"/>
              </a:spcBef>
              <a:spcAft>
                <a:spcPts val="0"/>
              </a:spcAft>
              <a:buClr>
                <a:schemeClr val="lt1"/>
              </a:buClr>
              <a:buSzPts val="2400"/>
              <a:buFont typeface="Helvetica Neue"/>
              <a:buChar char="•"/>
              <a:defRPr sz="2400" b="0" i="0" u="none" strike="noStrike" cap="none">
                <a:solidFill>
                  <a:schemeClr val="lt1"/>
                </a:solidFill>
                <a:latin typeface="Helvetica Neue"/>
                <a:ea typeface="Helvetica Neue"/>
                <a:cs typeface="Helvetica Neue"/>
                <a:sym typeface="Helvetica Neue"/>
              </a:defRPr>
            </a:lvl3pPr>
            <a:lvl4pPr marL="1828800" marR="0" lvl="3" indent="-355600" algn="l" rtl="0">
              <a:spcBef>
                <a:spcPts val="400"/>
              </a:spcBef>
              <a:spcAft>
                <a:spcPts val="0"/>
              </a:spcAft>
              <a:buClr>
                <a:schemeClr val="lt1"/>
              </a:buClr>
              <a:buSzPts val="2000"/>
              <a:buFont typeface="Helvetica Neue"/>
              <a:buChar char="–"/>
              <a:defRPr sz="2000" b="0" i="0" u="none" strike="noStrike" cap="none">
                <a:solidFill>
                  <a:schemeClr val="lt1"/>
                </a:solidFill>
                <a:latin typeface="Helvetica Neue"/>
                <a:ea typeface="Helvetica Neue"/>
                <a:cs typeface="Helvetica Neue"/>
                <a:sym typeface="Helvetica Neue"/>
              </a:defRPr>
            </a:lvl4pPr>
            <a:lvl5pPr marL="2286000" marR="0" lvl="4" indent="-355600" algn="l" rtl="0">
              <a:spcBef>
                <a:spcPts val="400"/>
              </a:spcBef>
              <a:spcAft>
                <a:spcPts val="0"/>
              </a:spcAft>
              <a:buClr>
                <a:schemeClr val="lt1"/>
              </a:buClr>
              <a:buSzPts val="2000"/>
              <a:buFont typeface="Helvetica Neue"/>
              <a:buChar char="»"/>
              <a:defRPr sz="2000" b="0" i="0" u="none" strike="noStrike" cap="none">
                <a:solidFill>
                  <a:schemeClr val="lt1"/>
                </a:solidFill>
                <a:latin typeface="Helvetica Neue"/>
                <a:ea typeface="Helvetica Neue"/>
                <a:cs typeface="Helvetica Neue"/>
                <a:sym typeface="Helvetica Neue"/>
              </a:defRPr>
            </a:lvl5pPr>
            <a:lvl6pPr marL="2743200" marR="0" lvl="5" indent="-355600" algn="l" rtl="0">
              <a:spcBef>
                <a:spcPts val="400"/>
              </a:spcBef>
              <a:spcAft>
                <a:spcPts val="0"/>
              </a:spcAft>
              <a:buClr>
                <a:schemeClr val="lt1"/>
              </a:buClr>
              <a:buSzPts val="2000"/>
              <a:buFont typeface="Helvetica Neue"/>
              <a:buChar char="»"/>
              <a:defRPr sz="2000" b="0" i="0" u="none" strike="noStrike" cap="none">
                <a:solidFill>
                  <a:schemeClr val="lt1"/>
                </a:solidFill>
                <a:latin typeface="Helvetica Neue"/>
                <a:ea typeface="Helvetica Neue"/>
                <a:cs typeface="Helvetica Neue"/>
                <a:sym typeface="Helvetica Neue"/>
              </a:defRPr>
            </a:lvl6pPr>
            <a:lvl7pPr marL="3200400" marR="0" lvl="6" indent="-355600" algn="l" rtl="0">
              <a:spcBef>
                <a:spcPts val="400"/>
              </a:spcBef>
              <a:spcAft>
                <a:spcPts val="0"/>
              </a:spcAft>
              <a:buClr>
                <a:schemeClr val="lt1"/>
              </a:buClr>
              <a:buSzPts val="2000"/>
              <a:buFont typeface="Helvetica Neue"/>
              <a:buChar char="»"/>
              <a:defRPr sz="2000" b="0" i="0" u="none" strike="noStrike" cap="none">
                <a:solidFill>
                  <a:schemeClr val="lt1"/>
                </a:solidFill>
                <a:latin typeface="Helvetica Neue"/>
                <a:ea typeface="Helvetica Neue"/>
                <a:cs typeface="Helvetica Neue"/>
                <a:sym typeface="Helvetica Neue"/>
              </a:defRPr>
            </a:lvl7pPr>
            <a:lvl8pPr marL="3657600" marR="0" lvl="7" indent="-355600" algn="l" rtl="0">
              <a:spcBef>
                <a:spcPts val="400"/>
              </a:spcBef>
              <a:spcAft>
                <a:spcPts val="0"/>
              </a:spcAft>
              <a:buClr>
                <a:schemeClr val="lt1"/>
              </a:buClr>
              <a:buSzPts val="2000"/>
              <a:buFont typeface="Helvetica Neue"/>
              <a:buChar char="»"/>
              <a:defRPr sz="2000" b="0" i="0" u="none" strike="noStrike" cap="none">
                <a:solidFill>
                  <a:schemeClr val="lt1"/>
                </a:solidFill>
                <a:latin typeface="Helvetica Neue"/>
                <a:ea typeface="Helvetica Neue"/>
                <a:cs typeface="Helvetica Neue"/>
                <a:sym typeface="Helvetica Neue"/>
              </a:defRPr>
            </a:lvl8pPr>
            <a:lvl9pPr marL="4114800" marR="0" lvl="8" indent="-355600" algn="l" rtl="0">
              <a:spcBef>
                <a:spcPts val="400"/>
              </a:spcBef>
              <a:spcAft>
                <a:spcPts val="0"/>
              </a:spcAft>
              <a:buClr>
                <a:schemeClr val="lt1"/>
              </a:buClr>
              <a:buSzPts val="2000"/>
              <a:buFont typeface="Helvetica Neue"/>
              <a:buChar char="»"/>
              <a:defRPr sz="2000" b="0" i="0" u="none" strike="noStrike" cap="none">
                <a:solidFill>
                  <a:schemeClr val="lt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comments" Target="../comments/commen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l.wikipedia.org/wiki/Head_(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omments" Target="../comments/comment9.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comments" Target="../comments/comment10.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omments" Target="../comments/comment11.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comments" Target="../comments/comment12.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comments" Target="../comments/comment13.xml"/><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comments" Target="../comments/comment14.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omments" Target="../comments/comment15.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comments" Target="../comments/comment16.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8" Type="http://schemas.openxmlformats.org/officeDocument/2006/relationships/comments" Target="../comments/comment17.xml"/><Relationship Id="rId3" Type="http://schemas.openxmlformats.org/officeDocument/2006/relationships/image" Target="../media/image10.jpg"/><Relationship Id="rId7"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395536" y="2492896"/>
            <a:ext cx="8229600" cy="1828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a:t>Projektowanie stron internetowych</a:t>
            </a:r>
            <a:endParaRPr/>
          </a:p>
        </p:txBody>
      </p:sp>
      <p:pic>
        <p:nvPicPr>
          <p:cNvPr id="84" name="Google Shape;84;p1"/>
          <p:cNvPicPr preferRelativeResize="0"/>
          <p:nvPr/>
        </p:nvPicPr>
        <p:blipFill rotWithShape="1">
          <a:blip r:embed="rId3">
            <a:alphaModFix/>
          </a:blip>
          <a:srcRect/>
          <a:stretch/>
        </p:blipFill>
        <p:spPr>
          <a:xfrm>
            <a:off x="2051720" y="260648"/>
            <a:ext cx="5762625" cy="733425"/>
          </a:xfrm>
          <a:prstGeom prst="rect">
            <a:avLst/>
          </a:prstGeom>
          <a:noFill/>
          <a:ln>
            <a:noFill/>
          </a:ln>
        </p:spPr>
      </p:pic>
      <p:sp>
        <p:nvSpPr>
          <p:cNvPr id="85" name="Google Shape;85;p1"/>
          <p:cNvSpPr txBox="1"/>
          <p:nvPr/>
        </p:nvSpPr>
        <p:spPr>
          <a:xfrm>
            <a:off x="7500958" y="4572008"/>
            <a:ext cx="1449435"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400" b="0" i="0" u="none" strike="noStrike" cap="none">
                <a:solidFill>
                  <a:schemeClr val="lt1"/>
                </a:solidFill>
                <a:latin typeface="Arial"/>
                <a:ea typeface="Arial"/>
                <a:cs typeface="Arial"/>
                <a:sym typeface="Arial"/>
              </a:rPr>
              <a:t>Szymon Smaga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0"/>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Układ strony</a:t>
            </a:r>
            <a:endParaRPr/>
          </a:p>
        </p:txBody>
      </p:sp>
      <p:sp>
        <p:nvSpPr>
          <p:cNvPr id="141" name="Google Shape;141;p10"/>
          <p:cNvSpPr txBox="1">
            <a:spLocks noGrp="1"/>
          </p:cNvSpPr>
          <p:nvPr>
            <p:ph type="body" idx="1"/>
          </p:nvPr>
        </p:nvSpPr>
        <p:spPr>
          <a:xfrm>
            <a:off x="251520" y="1844824"/>
            <a:ext cx="4290864" cy="4191000"/>
          </a:xfrm>
          <a:prstGeom prst="rect">
            <a:avLst/>
          </a:prstGeom>
          <a:noFill/>
          <a:ln>
            <a:noFill/>
          </a:ln>
        </p:spPr>
        <p:txBody>
          <a:bodyPr spcFirstLastPara="1" wrap="square" lIns="91425" tIns="45700" rIns="91425" bIns="45700" anchor="t" anchorCtr="0">
            <a:noAutofit/>
          </a:bodyPr>
          <a:lstStyle/>
          <a:p>
            <a:pPr marL="361950" lvl="0" indent="-276225" algn="l" rtl="0">
              <a:spcBef>
                <a:spcPts val="0"/>
              </a:spcBef>
              <a:spcAft>
                <a:spcPts val="0"/>
              </a:spcAft>
              <a:buClr>
                <a:srgbClr val="80B2CB"/>
              </a:buClr>
              <a:buSzPts val="1800"/>
              <a:buFont typeface="Helvetica Neue"/>
              <a:buNone/>
            </a:pPr>
            <a:r>
              <a:rPr lang="pl-PL" sz="1800" b="1" u="sng">
                <a:solidFill>
                  <a:srgbClr val="80B2CB"/>
                </a:solidFill>
              </a:rPr>
              <a:t>Układ strony </a:t>
            </a:r>
            <a:r>
              <a:rPr lang="pl-PL" sz="1800"/>
              <a:t>– to graficzne zobrazowanie strony, które wyjaśnia, na jakie sekcje jest ona podzielona i jakie elementy są w niej zawarte. Oprócz reprezentacji graficznej powinno się zawrzeć również krótki opis</a:t>
            </a:r>
            <a:r>
              <a:rPr lang="pl-PL" sz="2000"/>
              <a:t>. </a:t>
            </a:r>
            <a:endParaRPr/>
          </a:p>
          <a:p>
            <a:pPr marL="342900" lvl="0" indent="-139700" algn="l" rtl="0">
              <a:spcBef>
                <a:spcPts val="640"/>
              </a:spcBef>
              <a:spcAft>
                <a:spcPts val="0"/>
              </a:spcAft>
              <a:buClr>
                <a:schemeClr val="lt1"/>
              </a:buClr>
              <a:buSzPts val="3200"/>
              <a:buFont typeface="Helvetica Neue"/>
              <a:buNone/>
            </a:pPr>
            <a:endParaRPr/>
          </a:p>
        </p:txBody>
      </p:sp>
      <p:pic>
        <p:nvPicPr>
          <p:cNvPr id="142" name="Google Shape;142;p10"/>
          <p:cNvPicPr preferRelativeResize="0"/>
          <p:nvPr/>
        </p:nvPicPr>
        <p:blipFill rotWithShape="1">
          <a:blip r:embed="rId3">
            <a:alphaModFix/>
          </a:blip>
          <a:srcRect/>
          <a:stretch/>
        </p:blipFill>
        <p:spPr>
          <a:xfrm>
            <a:off x="5112864" y="1012360"/>
            <a:ext cx="3806174" cy="4724809"/>
          </a:xfrm>
          <a:prstGeom prst="rect">
            <a:avLst/>
          </a:prstGeom>
          <a:noFill/>
          <a:ln>
            <a:noFill/>
          </a:ln>
        </p:spPr>
      </p:pic>
      <p:sp>
        <p:nvSpPr>
          <p:cNvPr id="143" name="Google Shape;143;p10"/>
          <p:cNvSpPr/>
          <p:nvPr/>
        </p:nvSpPr>
        <p:spPr>
          <a:xfrm>
            <a:off x="396192" y="4317628"/>
            <a:ext cx="4572000" cy="22336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lt1"/>
              </a:buClr>
              <a:buSzPts val="1100"/>
              <a:buFont typeface="Noto Sans Symbols"/>
              <a:buChar char="•"/>
            </a:pPr>
            <a:r>
              <a:rPr lang="pl-PL" sz="1100" dirty="0">
                <a:solidFill>
                  <a:schemeClr val="lt1"/>
                </a:solidFill>
                <a:latin typeface="Calibri"/>
                <a:ea typeface="Calibri"/>
                <a:cs typeface="Calibri"/>
                <a:sym typeface="Calibri"/>
              </a:rPr>
              <a:t>I – nagłówek strony, który zawierał będzie:</a:t>
            </a:r>
            <a:endParaRPr dirty="0"/>
          </a:p>
          <a:p>
            <a:pPr marL="361950" marR="0" lvl="0" indent="-19050" algn="l" rtl="0">
              <a:lnSpc>
                <a:spcPct val="115000"/>
              </a:lnSpc>
              <a:spcBef>
                <a:spcPts val="0"/>
              </a:spcBef>
              <a:spcAft>
                <a:spcPts val="0"/>
              </a:spcAft>
              <a:buClr>
                <a:schemeClr val="lt1"/>
              </a:buClr>
              <a:buSzPts val="1100"/>
              <a:buFont typeface="Noto Sans Symbols"/>
              <a:buChar char="❖"/>
            </a:pPr>
            <a:r>
              <a:rPr lang="pl-PL" sz="1100" dirty="0">
                <a:solidFill>
                  <a:schemeClr val="lt1"/>
                </a:solidFill>
                <a:latin typeface="Calibri"/>
                <a:ea typeface="Calibri"/>
                <a:cs typeface="Calibri"/>
                <a:sym typeface="Calibri"/>
              </a:rPr>
              <a:t>element nr 1 – podstawowe dane kontaktowe (telefon, adres email)</a:t>
            </a:r>
            <a:endParaRPr dirty="0"/>
          </a:p>
          <a:p>
            <a:pPr marL="361950" marR="0" lvl="0" indent="-19050" algn="l" rtl="0">
              <a:lnSpc>
                <a:spcPct val="115000"/>
              </a:lnSpc>
              <a:spcBef>
                <a:spcPts val="0"/>
              </a:spcBef>
              <a:spcAft>
                <a:spcPts val="0"/>
              </a:spcAft>
              <a:buClr>
                <a:schemeClr val="lt1"/>
              </a:buClr>
              <a:buSzPts val="1100"/>
              <a:buFont typeface="Noto Sans Symbols"/>
              <a:buChar char="❖"/>
            </a:pPr>
            <a:r>
              <a:rPr lang="pl-PL" sz="1100" dirty="0">
                <a:solidFill>
                  <a:schemeClr val="lt1"/>
                </a:solidFill>
                <a:latin typeface="Calibri"/>
                <a:ea typeface="Calibri"/>
                <a:cs typeface="Calibri"/>
                <a:sym typeface="Calibri"/>
              </a:rPr>
              <a:t>element nr 2 – ikony serwisów społecznościowych</a:t>
            </a:r>
            <a:endParaRPr dirty="0"/>
          </a:p>
          <a:p>
            <a:pPr marL="361950" marR="0" lvl="0" indent="-19050" algn="l" rtl="0">
              <a:lnSpc>
                <a:spcPct val="115000"/>
              </a:lnSpc>
              <a:spcBef>
                <a:spcPts val="0"/>
              </a:spcBef>
              <a:spcAft>
                <a:spcPts val="0"/>
              </a:spcAft>
              <a:buClr>
                <a:schemeClr val="lt1"/>
              </a:buClr>
              <a:buSzPts val="1100"/>
              <a:buFont typeface="Noto Sans Symbols"/>
              <a:buChar char="❖"/>
            </a:pPr>
            <a:r>
              <a:rPr lang="pl-PL" sz="1100" dirty="0">
                <a:solidFill>
                  <a:schemeClr val="lt1"/>
                </a:solidFill>
                <a:latin typeface="Calibri"/>
                <a:ea typeface="Calibri"/>
                <a:cs typeface="Calibri"/>
                <a:sym typeface="Calibri"/>
              </a:rPr>
              <a:t>element nr 3 – logotyp firmy „Zielony Ogród”</a:t>
            </a:r>
            <a:endParaRPr dirty="0"/>
          </a:p>
          <a:p>
            <a:pPr marL="361950" marR="0" lvl="0" indent="-19050" algn="l" rtl="0">
              <a:lnSpc>
                <a:spcPct val="115000"/>
              </a:lnSpc>
              <a:spcBef>
                <a:spcPts val="0"/>
              </a:spcBef>
              <a:spcAft>
                <a:spcPts val="0"/>
              </a:spcAft>
              <a:buClr>
                <a:schemeClr val="lt1"/>
              </a:buClr>
              <a:buSzPts val="1100"/>
              <a:buFont typeface="Noto Sans Symbols"/>
              <a:buChar char="❖"/>
            </a:pPr>
            <a:r>
              <a:rPr lang="pl-PL" sz="1100" dirty="0">
                <a:solidFill>
                  <a:schemeClr val="lt1"/>
                </a:solidFill>
                <a:latin typeface="Calibri"/>
                <a:ea typeface="Calibri"/>
                <a:cs typeface="Calibri"/>
                <a:sym typeface="Calibri"/>
              </a:rPr>
              <a:t>element nr 4 – menu nawigacyjne</a:t>
            </a:r>
            <a:endParaRPr dirty="0"/>
          </a:p>
          <a:p>
            <a:pPr marL="342900" marR="0" lvl="0" indent="-342900" algn="l" rtl="0">
              <a:lnSpc>
                <a:spcPct val="115000"/>
              </a:lnSpc>
              <a:spcBef>
                <a:spcPts val="0"/>
              </a:spcBef>
              <a:spcAft>
                <a:spcPts val="0"/>
              </a:spcAft>
              <a:buClr>
                <a:schemeClr val="lt1"/>
              </a:buClr>
              <a:buSzPts val="1100"/>
              <a:buFont typeface="Noto Sans Symbols"/>
              <a:buChar char="❖"/>
            </a:pPr>
            <a:r>
              <a:rPr lang="pl-PL" sz="1100" dirty="0">
                <a:solidFill>
                  <a:schemeClr val="lt1"/>
                </a:solidFill>
                <a:latin typeface="Calibri"/>
                <a:ea typeface="Calibri"/>
                <a:cs typeface="Calibri"/>
                <a:sym typeface="Calibri"/>
              </a:rPr>
              <a:t>II – tzw. kontent strony, a więc część zasadnicza, wygląd jej zależny jest od  rodzaju strony</a:t>
            </a:r>
            <a:endParaRPr dirty="0"/>
          </a:p>
          <a:p>
            <a:pPr marL="342900" marR="0" lvl="0" indent="-342900" algn="l" rtl="0">
              <a:lnSpc>
                <a:spcPct val="115000"/>
              </a:lnSpc>
              <a:spcBef>
                <a:spcPts val="0"/>
              </a:spcBef>
              <a:spcAft>
                <a:spcPts val="0"/>
              </a:spcAft>
              <a:buClr>
                <a:schemeClr val="lt1"/>
              </a:buClr>
              <a:buSzPts val="1100"/>
              <a:buFont typeface="Noto Sans Symbols"/>
              <a:buChar char="❖"/>
            </a:pPr>
            <a:r>
              <a:rPr lang="pl-PL" sz="1100" dirty="0">
                <a:solidFill>
                  <a:schemeClr val="lt1"/>
                </a:solidFill>
                <a:latin typeface="Calibri"/>
                <a:ea typeface="Calibri"/>
                <a:cs typeface="Calibri"/>
                <a:sym typeface="Calibri"/>
              </a:rPr>
              <a:t>III – stopka strony:</a:t>
            </a:r>
            <a:endParaRPr dirty="0"/>
          </a:p>
          <a:p>
            <a:pPr marL="361950" marR="0" lvl="0" indent="-19050" algn="l" rtl="0">
              <a:lnSpc>
                <a:spcPct val="115000"/>
              </a:lnSpc>
              <a:spcBef>
                <a:spcPts val="0"/>
              </a:spcBef>
              <a:spcAft>
                <a:spcPts val="0"/>
              </a:spcAft>
              <a:buClr>
                <a:schemeClr val="lt1"/>
              </a:buClr>
              <a:buSzPts val="1100"/>
              <a:buFont typeface="Noto Sans Symbols"/>
              <a:buChar char="❖"/>
            </a:pPr>
            <a:r>
              <a:rPr lang="pl-PL" sz="1100" dirty="0">
                <a:solidFill>
                  <a:schemeClr val="lt1"/>
                </a:solidFill>
                <a:latin typeface="Calibri"/>
                <a:ea typeface="Calibri"/>
                <a:cs typeface="Calibri"/>
                <a:sym typeface="Calibri"/>
              </a:rPr>
              <a:t>element nr 1 – mapa lokalizacji</a:t>
            </a:r>
            <a:endParaRPr dirty="0"/>
          </a:p>
          <a:p>
            <a:pPr marL="361950" marR="0" lvl="0" indent="-19050" algn="l" rtl="0">
              <a:lnSpc>
                <a:spcPct val="115000"/>
              </a:lnSpc>
              <a:spcBef>
                <a:spcPts val="0"/>
              </a:spcBef>
              <a:spcAft>
                <a:spcPts val="0"/>
              </a:spcAft>
              <a:buClr>
                <a:schemeClr val="lt1"/>
              </a:buClr>
              <a:buSzPts val="1100"/>
              <a:buFont typeface="Noto Sans Symbols"/>
              <a:buChar char="❖"/>
            </a:pPr>
            <a:r>
              <a:rPr lang="pl-PL" sz="1100" dirty="0">
                <a:solidFill>
                  <a:schemeClr val="lt1"/>
                </a:solidFill>
                <a:latin typeface="Calibri"/>
                <a:ea typeface="Calibri"/>
                <a:cs typeface="Calibri"/>
                <a:sym typeface="Calibri"/>
              </a:rPr>
              <a:t>element nr 2 – dane teleadresowe</a:t>
            </a:r>
            <a:endParaRPr dirty="0"/>
          </a:p>
          <a:p>
            <a:pPr marL="361950" marR="0" lvl="0" indent="-19050" algn="l" rtl="0">
              <a:lnSpc>
                <a:spcPct val="115000"/>
              </a:lnSpc>
              <a:spcBef>
                <a:spcPts val="0"/>
              </a:spcBef>
              <a:spcAft>
                <a:spcPts val="0"/>
              </a:spcAft>
              <a:buClr>
                <a:schemeClr val="lt1"/>
              </a:buClr>
              <a:buSzPts val="1100"/>
              <a:buFont typeface="Noto Sans Symbols"/>
              <a:buChar char="❖"/>
            </a:pPr>
            <a:r>
              <a:rPr lang="pl-PL" sz="1100" dirty="0">
                <a:solidFill>
                  <a:schemeClr val="lt1"/>
                </a:solidFill>
                <a:latin typeface="Calibri"/>
                <a:ea typeface="Calibri"/>
                <a:cs typeface="Calibri"/>
                <a:sym typeface="Calibri"/>
              </a:rPr>
              <a:t>element nr 3 – formularz kontaktowy</a:t>
            </a:r>
            <a:endParaRPr dirty="0"/>
          </a:p>
        </p:txBody>
      </p:sp>
      <p:sp>
        <p:nvSpPr>
          <p:cNvPr id="144" name="Google Shape;144;p10"/>
          <p:cNvSpPr/>
          <p:nvPr/>
        </p:nvSpPr>
        <p:spPr>
          <a:xfrm>
            <a:off x="5364088" y="4653136"/>
            <a:ext cx="936104" cy="936104"/>
          </a:xfrm>
          <a:prstGeom prst="rect">
            <a:avLst/>
          </a:prstGeom>
          <a:solidFill>
            <a:srgbClr val="92D050"/>
          </a:solidFill>
          <a:ln w="25400" cap="flat" cmpd="sng">
            <a:solidFill>
              <a:srgbClr val="3B5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pl-PL" sz="2400" b="0" i="0" u="none" strike="noStrike" cap="none">
                <a:solidFill>
                  <a:schemeClr val="dk1"/>
                </a:solidFill>
                <a:latin typeface="Arial"/>
                <a:ea typeface="Arial"/>
                <a:cs typeface="Arial"/>
                <a:sym typeface="Arial"/>
              </a:rPr>
              <a:t>1</a:t>
            </a:r>
            <a:endParaRPr/>
          </a:p>
        </p:txBody>
      </p:sp>
      <p:sp>
        <p:nvSpPr>
          <p:cNvPr id="145" name="Google Shape;145;p10"/>
          <p:cNvSpPr/>
          <p:nvPr/>
        </p:nvSpPr>
        <p:spPr>
          <a:xfrm>
            <a:off x="6547899" y="4656808"/>
            <a:ext cx="936104" cy="936104"/>
          </a:xfrm>
          <a:prstGeom prst="rect">
            <a:avLst/>
          </a:prstGeom>
          <a:solidFill>
            <a:srgbClr val="92D050"/>
          </a:solidFill>
          <a:ln w="25400" cap="flat" cmpd="sng">
            <a:solidFill>
              <a:srgbClr val="3B5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pl-PL" sz="2400" b="0" i="0" u="none" strike="noStrike" cap="none">
                <a:solidFill>
                  <a:schemeClr val="dk1"/>
                </a:solidFill>
                <a:latin typeface="Arial"/>
                <a:ea typeface="Arial"/>
                <a:cs typeface="Arial"/>
                <a:sym typeface="Arial"/>
              </a:rPr>
              <a:t>2</a:t>
            </a:r>
            <a:endParaRPr/>
          </a:p>
        </p:txBody>
      </p:sp>
      <p:sp>
        <p:nvSpPr>
          <p:cNvPr id="146" name="Google Shape;146;p10"/>
          <p:cNvSpPr/>
          <p:nvPr/>
        </p:nvSpPr>
        <p:spPr>
          <a:xfrm>
            <a:off x="7836421" y="4653136"/>
            <a:ext cx="936104" cy="936104"/>
          </a:xfrm>
          <a:prstGeom prst="rect">
            <a:avLst/>
          </a:prstGeom>
          <a:solidFill>
            <a:srgbClr val="92D050"/>
          </a:solidFill>
          <a:ln w="25400" cap="flat" cmpd="sng">
            <a:solidFill>
              <a:srgbClr val="3B5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pl-PL" sz="2400" b="0" i="0" u="none" strike="noStrike" cap="none">
                <a:solidFill>
                  <a:schemeClr val="dk1"/>
                </a:solidFill>
                <a:latin typeface="Arial"/>
                <a:ea typeface="Arial"/>
                <a:cs typeface="Arial"/>
                <a:sym typeface="Arial"/>
              </a:rPr>
              <a:t>3</a:t>
            </a:r>
            <a:endParaRPr/>
          </a:p>
        </p:txBody>
      </p:sp>
      <p:sp>
        <p:nvSpPr>
          <p:cNvPr id="147" name="Google Shape;147;p10"/>
          <p:cNvSpPr/>
          <p:nvPr/>
        </p:nvSpPr>
        <p:spPr>
          <a:xfrm>
            <a:off x="6838094" y="6165304"/>
            <a:ext cx="355713" cy="386012"/>
          </a:xfrm>
          <a:prstGeom prst="heptagon">
            <a:avLst>
              <a:gd name="hf" fmla="val 102572"/>
              <a:gd name="vf" fmla="val 105210"/>
            </a:avLst>
          </a:prstGeom>
          <a:solidFill>
            <a:srgbClr val="92D050"/>
          </a:solidFill>
          <a:ln w="9525" cap="flat" cmpd="sng">
            <a:solidFill>
              <a:srgbClr val="3E3E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pl-PL" sz="1600" b="0" i="0" u="none" strike="noStrike" cap="none">
                <a:solidFill>
                  <a:schemeClr val="lt1"/>
                </a:solidFill>
                <a:latin typeface="Arial"/>
                <a:ea typeface="Arial"/>
                <a:cs typeface="Arial"/>
                <a:sym typeface="Arial"/>
              </a:rPr>
              <a:t>III</a:t>
            </a:r>
            <a:endParaRPr/>
          </a:p>
        </p:txBody>
      </p:sp>
      <p:cxnSp>
        <p:nvCxnSpPr>
          <p:cNvPr id="148" name="Google Shape;148;p10"/>
          <p:cNvCxnSpPr>
            <a:stCxn id="147" idx="6"/>
            <a:endCxn id="142" idx="2"/>
          </p:cNvCxnSpPr>
          <p:nvPr/>
        </p:nvCxnSpPr>
        <p:spPr>
          <a:xfrm rot="10800000">
            <a:off x="7015950" y="5737204"/>
            <a:ext cx="0" cy="428100"/>
          </a:xfrm>
          <a:prstGeom prst="straightConnector1">
            <a:avLst/>
          </a:prstGeom>
          <a:noFill/>
          <a:ln w="25400" cap="flat" cmpd="sng">
            <a:solidFill>
              <a:srgbClr val="3E3E3E"/>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ctrTitle"/>
          </p:nvPr>
        </p:nvSpPr>
        <p:spPr>
          <a:xfrm>
            <a:off x="539552" y="3212976"/>
            <a:ext cx="8153400" cy="7048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pl-PL"/>
              <a:t>HTML5</a:t>
            </a:r>
            <a:endParaRPr/>
          </a:p>
        </p:txBody>
      </p:sp>
      <p:sp>
        <p:nvSpPr>
          <p:cNvPr id="155" name="Google Shape;155;p11"/>
          <p:cNvSpPr txBox="1"/>
          <p:nvPr/>
        </p:nvSpPr>
        <p:spPr>
          <a:xfrm>
            <a:off x="7500958" y="4572008"/>
            <a:ext cx="1449435"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400">
                <a:solidFill>
                  <a:schemeClr val="lt1"/>
                </a:solidFill>
                <a:latin typeface="Arial"/>
                <a:ea typeface="Arial"/>
                <a:cs typeface="Arial"/>
                <a:sym typeface="Arial"/>
              </a:rPr>
              <a:t>Szymon Smaga</a:t>
            </a:r>
            <a:endParaRPr/>
          </a:p>
        </p:txBody>
      </p:sp>
      <p:pic>
        <p:nvPicPr>
          <p:cNvPr id="156" name="Google Shape;156;p11"/>
          <p:cNvPicPr preferRelativeResize="0"/>
          <p:nvPr/>
        </p:nvPicPr>
        <p:blipFill rotWithShape="1">
          <a:blip r:embed="rId3">
            <a:alphaModFix/>
          </a:blip>
          <a:srcRect/>
          <a:stretch/>
        </p:blipFill>
        <p:spPr>
          <a:xfrm>
            <a:off x="2051720" y="260648"/>
            <a:ext cx="5762625" cy="733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2"/>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t>Spis</a:t>
            </a:r>
            <a:endParaRPr sz="4000"/>
          </a:p>
        </p:txBody>
      </p:sp>
      <p:sp>
        <p:nvSpPr>
          <p:cNvPr id="163" name="Google Shape;163;p12"/>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Autofit/>
          </a:bodyPr>
          <a:lstStyle/>
          <a:p>
            <a:pPr marL="342900" lvl="0" indent="-228600" algn="l" rtl="0">
              <a:lnSpc>
                <a:spcPct val="80000"/>
              </a:lnSpc>
              <a:spcBef>
                <a:spcPts val="0"/>
              </a:spcBef>
              <a:spcAft>
                <a:spcPts val="0"/>
              </a:spcAft>
              <a:buClr>
                <a:schemeClr val="lt1"/>
              </a:buClr>
              <a:buSzPts val="1800"/>
              <a:buFont typeface="Helvetica Neue"/>
              <a:buNone/>
            </a:pPr>
            <a:endParaRPr sz="1800">
              <a:latin typeface="Verdana"/>
              <a:ea typeface="Verdana"/>
              <a:cs typeface="Verdana"/>
              <a:sym typeface="Verdana"/>
            </a:endParaRPr>
          </a:p>
          <a:p>
            <a:pPr marL="342900" lvl="0" indent="-342900" algn="l" rtl="0">
              <a:lnSpc>
                <a:spcPct val="80000"/>
              </a:lnSpc>
              <a:spcBef>
                <a:spcPts val="360"/>
              </a:spcBef>
              <a:spcAft>
                <a:spcPts val="0"/>
              </a:spcAft>
              <a:buClr>
                <a:schemeClr val="lt1"/>
              </a:buClr>
              <a:buSzPts val="1800"/>
              <a:buFont typeface="Verdana"/>
              <a:buChar char="•"/>
            </a:pPr>
            <a:r>
              <a:rPr lang="pl-PL" sz="1800">
                <a:latin typeface="Verdana"/>
                <a:ea typeface="Verdana"/>
                <a:cs typeface="Verdana"/>
                <a:sym typeface="Verdana"/>
              </a:rPr>
              <a:t>Co to jest HTML?</a:t>
            </a:r>
            <a:endParaRPr/>
          </a:p>
          <a:p>
            <a:pPr marL="342900" lvl="0" indent="-342900" algn="l" rtl="0">
              <a:lnSpc>
                <a:spcPct val="80000"/>
              </a:lnSpc>
              <a:spcBef>
                <a:spcPts val="360"/>
              </a:spcBef>
              <a:spcAft>
                <a:spcPts val="0"/>
              </a:spcAft>
              <a:buClr>
                <a:schemeClr val="lt1"/>
              </a:buClr>
              <a:buSzPts val="1800"/>
              <a:buFont typeface="Verdana"/>
              <a:buChar char="•"/>
            </a:pPr>
            <a:r>
              <a:rPr lang="pl-PL" sz="1800">
                <a:latin typeface="Verdana"/>
                <a:ea typeface="Verdana"/>
                <a:cs typeface="Verdana"/>
                <a:sym typeface="Verdana"/>
              </a:rPr>
              <a:t>HTML5 – założenia</a:t>
            </a:r>
            <a:endParaRPr/>
          </a:p>
          <a:p>
            <a:pPr marL="342900" lvl="0" indent="-342900" algn="l" rtl="0">
              <a:lnSpc>
                <a:spcPct val="80000"/>
              </a:lnSpc>
              <a:spcBef>
                <a:spcPts val="360"/>
              </a:spcBef>
              <a:spcAft>
                <a:spcPts val="0"/>
              </a:spcAft>
              <a:buClr>
                <a:schemeClr val="lt1"/>
              </a:buClr>
              <a:buSzPts val="1800"/>
              <a:buFont typeface="Verdana"/>
              <a:buChar char="•"/>
            </a:pPr>
            <a:r>
              <a:rPr lang="pl-PL" sz="1800">
                <a:latin typeface="Verdana"/>
                <a:ea typeface="Verdana"/>
                <a:cs typeface="Verdana"/>
                <a:sym typeface="Verdana"/>
              </a:rPr>
              <a:t>Znaczniki</a:t>
            </a:r>
            <a:endParaRPr sz="1800">
              <a:latin typeface="Verdana"/>
              <a:ea typeface="Verdana"/>
              <a:cs typeface="Verdana"/>
              <a:sym typeface="Verdana"/>
            </a:endParaRPr>
          </a:p>
          <a:p>
            <a:pPr marL="342900" lvl="0" indent="-342900" algn="l" rtl="0">
              <a:lnSpc>
                <a:spcPct val="80000"/>
              </a:lnSpc>
              <a:spcBef>
                <a:spcPts val="360"/>
              </a:spcBef>
              <a:spcAft>
                <a:spcPts val="0"/>
              </a:spcAft>
              <a:buClr>
                <a:schemeClr val="lt1"/>
              </a:buClr>
              <a:buSzPts val="1800"/>
              <a:buFont typeface="Verdana"/>
              <a:buChar char="•"/>
            </a:pPr>
            <a:r>
              <a:rPr lang="pl-PL" sz="1800">
                <a:latin typeface="Verdana"/>
                <a:ea typeface="Verdana"/>
                <a:cs typeface="Verdana"/>
                <a:sym typeface="Verdana"/>
              </a:rPr>
              <a:t>Struktura dokumentu HTML</a:t>
            </a:r>
            <a:endParaRPr sz="1800">
              <a:latin typeface="Verdana"/>
              <a:ea typeface="Verdana"/>
              <a:cs typeface="Verdana"/>
              <a:sym typeface="Verdana"/>
            </a:endParaRPr>
          </a:p>
          <a:p>
            <a:pPr marL="342900" lvl="0" indent="-342900" algn="l" rtl="0">
              <a:lnSpc>
                <a:spcPct val="80000"/>
              </a:lnSpc>
              <a:spcBef>
                <a:spcPts val="360"/>
              </a:spcBef>
              <a:spcAft>
                <a:spcPts val="0"/>
              </a:spcAft>
              <a:buClr>
                <a:schemeClr val="lt1"/>
              </a:buClr>
              <a:buSzPts val="1800"/>
              <a:buFont typeface="Verdana"/>
              <a:buChar char="•"/>
            </a:pPr>
            <a:r>
              <a:rPr lang="pl-PL" sz="1800">
                <a:latin typeface="Verdana"/>
                <a:ea typeface="Verdana"/>
                <a:cs typeface="Verdana"/>
                <a:sym typeface="Verdana"/>
              </a:rPr>
              <a:t>Znaczniki semantyczne</a:t>
            </a:r>
            <a:endParaRPr sz="1800"/>
          </a:p>
          <a:p>
            <a:pPr marL="342900" lvl="0" indent="-228600" algn="l" rtl="0">
              <a:lnSpc>
                <a:spcPct val="80000"/>
              </a:lnSpc>
              <a:spcBef>
                <a:spcPts val="360"/>
              </a:spcBef>
              <a:spcAft>
                <a:spcPts val="0"/>
              </a:spcAft>
              <a:buClr>
                <a:schemeClr val="lt1"/>
              </a:buClr>
              <a:buSzPts val="1800"/>
              <a:buFont typeface="Helvetica Neue"/>
              <a:buNone/>
            </a:pPr>
            <a:endParaRPr sz="1800"/>
          </a:p>
          <a:p>
            <a:pPr marL="342900" lvl="0" indent="-228600" algn="l" rtl="0">
              <a:lnSpc>
                <a:spcPct val="80000"/>
              </a:lnSpc>
              <a:spcBef>
                <a:spcPts val="360"/>
              </a:spcBef>
              <a:spcAft>
                <a:spcPts val="0"/>
              </a:spcAft>
              <a:buClr>
                <a:schemeClr val="lt1"/>
              </a:buClr>
              <a:buSzPts val="1800"/>
              <a:buFont typeface="Helvetica Neue"/>
              <a:buNone/>
            </a:pP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p:nvPr/>
        </p:nvSpPr>
        <p:spPr>
          <a:xfrm>
            <a:off x="539552" y="2132856"/>
            <a:ext cx="7858200" cy="397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pl-PL" sz="1800" b="1">
                <a:solidFill>
                  <a:schemeClr val="lt1"/>
                </a:solidFill>
                <a:latin typeface="Arial"/>
                <a:ea typeface="Arial"/>
                <a:cs typeface="Arial"/>
                <a:sym typeface="Arial"/>
              </a:rPr>
              <a:t>Strona internetowa – </a:t>
            </a:r>
            <a:r>
              <a:rPr lang="pl-PL" sz="1800">
                <a:solidFill>
                  <a:schemeClr val="lt1"/>
                </a:solidFill>
                <a:latin typeface="Arial"/>
                <a:ea typeface="Arial"/>
                <a:cs typeface="Arial"/>
                <a:sym typeface="Arial"/>
              </a:rPr>
              <a:t>dokument tekstowy napisany za pomocą języka </a:t>
            </a:r>
            <a:br>
              <a:rPr lang="pl-PL" sz="1800">
                <a:solidFill>
                  <a:schemeClr val="lt1"/>
                </a:solidFill>
                <a:latin typeface="Arial"/>
                <a:ea typeface="Arial"/>
                <a:cs typeface="Arial"/>
                <a:sym typeface="Arial"/>
              </a:rPr>
            </a:br>
            <a:r>
              <a:rPr lang="pl-PL" sz="1800">
                <a:solidFill>
                  <a:schemeClr val="lt1"/>
                </a:solidFill>
                <a:latin typeface="Arial"/>
                <a:ea typeface="Arial"/>
                <a:cs typeface="Arial"/>
                <a:sym typeface="Arial"/>
              </a:rPr>
              <a:t>znaczników np. HTML /XHTML interpretowanego przez przeglądarkę</a:t>
            </a:r>
            <a:endParaRPr/>
          </a:p>
          <a:p>
            <a:pPr marL="0" marR="0" lvl="0" indent="0" algn="l"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a:p>
            <a:pPr marL="0" marR="0" lvl="0" indent="0" algn="l" rtl="0">
              <a:spcBef>
                <a:spcPts val="0"/>
              </a:spcBef>
              <a:spcAft>
                <a:spcPts val="0"/>
              </a:spcAft>
              <a:buClr>
                <a:schemeClr val="lt1"/>
              </a:buClr>
              <a:buSzPts val="1800"/>
              <a:buFont typeface="Arial"/>
              <a:buNone/>
            </a:pPr>
            <a:r>
              <a:rPr lang="pl-PL" sz="1800" b="1">
                <a:solidFill>
                  <a:schemeClr val="lt1"/>
                </a:solidFill>
                <a:latin typeface="Arial"/>
                <a:ea typeface="Arial"/>
                <a:cs typeface="Arial"/>
                <a:sym typeface="Arial"/>
              </a:rPr>
              <a:t>Serwis internetowy (witryna) – </a:t>
            </a:r>
            <a:r>
              <a:rPr lang="pl-PL" sz="1800">
                <a:solidFill>
                  <a:schemeClr val="lt1"/>
                </a:solidFill>
                <a:latin typeface="Arial"/>
                <a:ea typeface="Arial"/>
                <a:cs typeface="Arial"/>
                <a:sym typeface="Arial"/>
              </a:rPr>
              <a:t>jest to zbiór powiązanych ze sobą </a:t>
            </a:r>
            <a:br>
              <a:rPr lang="pl-PL" sz="1800">
                <a:solidFill>
                  <a:schemeClr val="lt1"/>
                </a:solidFill>
                <a:latin typeface="Arial"/>
                <a:ea typeface="Arial"/>
                <a:cs typeface="Arial"/>
                <a:sym typeface="Arial"/>
              </a:rPr>
            </a:br>
            <a:r>
              <a:rPr lang="pl-PL" sz="1800">
                <a:solidFill>
                  <a:schemeClr val="lt1"/>
                </a:solidFill>
                <a:latin typeface="Arial"/>
                <a:ea typeface="Arial"/>
                <a:cs typeface="Arial"/>
                <a:sym typeface="Arial"/>
              </a:rPr>
              <a:t>i umieszczonych w jednej lokalizacji stron internetowych</a:t>
            </a:r>
            <a:endParaRPr/>
          </a:p>
          <a:p>
            <a:pPr marL="0" marR="0" lvl="0" indent="0" algn="l"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a:p>
            <a:pPr marL="0" marR="0" lvl="0" indent="0" algn="l" rtl="0">
              <a:spcBef>
                <a:spcPts val="0"/>
              </a:spcBef>
              <a:spcAft>
                <a:spcPts val="0"/>
              </a:spcAft>
              <a:buClr>
                <a:schemeClr val="lt1"/>
              </a:buClr>
              <a:buSzPts val="1800"/>
              <a:buFont typeface="Arial"/>
              <a:buNone/>
            </a:pPr>
            <a:r>
              <a:rPr lang="pl-PL" sz="1800" b="1">
                <a:solidFill>
                  <a:schemeClr val="lt1"/>
                </a:solidFill>
                <a:latin typeface="Arial"/>
                <a:ea typeface="Arial"/>
                <a:cs typeface="Arial"/>
                <a:sym typeface="Arial"/>
              </a:rPr>
              <a:t>Portal internetowy – </a:t>
            </a:r>
            <a:r>
              <a:rPr lang="pl-PL" sz="1800">
                <a:solidFill>
                  <a:schemeClr val="lt1"/>
                </a:solidFill>
                <a:latin typeface="Arial"/>
                <a:ea typeface="Arial"/>
                <a:cs typeface="Arial"/>
                <a:sym typeface="Arial"/>
              </a:rPr>
              <a:t>jest zbiorem wielu informacji i zasobów z kilku lub jednej dziedziny. </a:t>
            </a:r>
            <a:endParaRPr/>
          </a:p>
          <a:p>
            <a:pPr marL="0" marR="0" lvl="0" indent="0" algn="l" rtl="0">
              <a:spcBef>
                <a:spcPts val="0"/>
              </a:spcBef>
              <a:spcAft>
                <a:spcPts val="0"/>
              </a:spcAft>
              <a:buClr>
                <a:schemeClr val="lt1"/>
              </a:buClr>
              <a:buSzPts val="1800"/>
              <a:buFont typeface="Arial"/>
              <a:buNone/>
            </a:pPr>
            <a:r>
              <a:rPr lang="pl-PL" sz="1800">
                <a:solidFill>
                  <a:schemeClr val="lt1"/>
                </a:solidFill>
                <a:latin typeface="Arial"/>
                <a:ea typeface="Arial"/>
                <a:cs typeface="Arial"/>
                <a:sym typeface="Arial"/>
              </a:rPr>
              <a:t>	Portale można podzielić na:</a:t>
            </a:r>
            <a:endParaRPr/>
          </a:p>
          <a:p>
            <a:pPr marL="0" marR="0" lvl="0" indent="0" algn="l" rtl="0">
              <a:spcBef>
                <a:spcPts val="0"/>
              </a:spcBef>
              <a:spcAft>
                <a:spcPts val="0"/>
              </a:spcAft>
              <a:buClr>
                <a:schemeClr val="lt1"/>
              </a:buClr>
              <a:buSzPts val="1800"/>
              <a:buFont typeface="Arial"/>
              <a:buNone/>
            </a:pPr>
            <a:r>
              <a:rPr lang="pl-PL" sz="1800">
                <a:solidFill>
                  <a:schemeClr val="lt1"/>
                </a:solidFill>
                <a:latin typeface="Arial"/>
                <a:ea typeface="Arial"/>
                <a:cs typeface="Arial"/>
                <a:sym typeface="Arial"/>
              </a:rPr>
              <a:t>	a) poziome – zawierają informacje z wielu dziedzin, dodatkowo 	     mogą udostępniać np. wyszukiwarki, pocztę elektroniczną, </a:t>
            </a:r>
            <a:endParaRPr/>
          </a:p>
          <a:p>
            <a:pPr marL="0" marR="0" lvl="0" indent="0" algn="l" rtl="0">
              <a:spcBef>
                <a:spcPts val="0"/>
              </a:spcBef>
              <a:spcAft>
                <a:spcPts val="0"/>
              </a:spcAft>
              <a:buClr>
                <a:schemeClr val="lt1"/>
              </a:buClr>
              <a:buSzPts val="1800"/>
              <a:buFont typeface="Arial"/>
              <a:buNone/>
            </a:pPr>
            <a:r>
              <a:rPr lang="pl-PL" sz="1800">
                <a:solidFill>
                  <a:schemeClr val="lt1"/>
                </a:solidFill>
                <a:latin typeface="Arial"/>
                <a:ea typeface="Arial"/>
                <a:cs typeface="Arial"/>
                <a:sym typeface="Arial"/>
              </a:rPr>
              <a:t>	b  pionowe – zawierają informację z jednej dziedziny (nazywane 	    </a:t>
            </a:r>
            <a:r>
              <a:rPr lang="pl-PL" sz="1800">
                <a:solidFill>
                  <a:schemeClr val="lt1"/>
                </a:solidFill>
              </a:rPr>
              <a:t>w</a:t>
            </a:r>
            <a:r>
              <a:rPr lang="pl-PL" sz="1800">
                <a:solidFill>
                  <a:schemeClr val="lt1"/>
                </a:solidFill>
                <a:latin typeface="Arial"/>
                <a:ea typeface="Arial"/>
                <a:cs typeface="Arial"/>
                <a:sym typeface="Arial"/>
              </a:rPr>
              <a:t>ortalami). </a:t>
            </a:r>
            <a:endParaRPr sz="1800">
              <a:solidFill>
                <a:schemeClr val="lt1"/>
              </a:solidFill>
              <a:latin typeface="Arial"/>
              <a:ea typeface="Arial"/>
              <a:cs typeface="Arial"/>
              <a:sym typeface="Arial"/>
            </a:endParaRPr>
          </a:p>
          <a:p>
            <a:pPr marL="0" marR="0" lvl="0" indent="0" algn="ctr"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4"/>
          <p:cNvSpPr/>
          <p:nvPr/>
        </p:nvSpPr>
        <p:spPr>
          <a:xfrm>
            <a:off x="468313" y="2852738"/>
            <a:ext cx="2590800" cy="288925"/>
          </a:xfrm>
          <a:prstGeom prst="rightArrow">
            <a:avLst>
              <a:gd name="adj1" fmla="val 50000"/>
              <a:gd name="adj2" fmla="val 224176"/>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
        <p:nvSpPr>
          <p:cNvPr id="174" name="Google Shape;174;p14"/>
          <p:cNvSpPr/>
          <p:nvPr/>
        </p:nvSpPr>
        <p:spPr>
          <a:xfrm>
            <a:off x="395288" y="908050"/>
            <a:ext cx="1079500" cy="2016125"/>
          </a:xfrm>
          <a:prstGeom prst="downArrowCallout">
            <a:avLst>
              <a:gd name="adj1" fmla="val 25000"/>
              <a:gd name="adj2" fmla="val 25000"/>
              <a:gd name="adj3" fmla="val 31127"/>
              <a:gd name="adj4" fmla="val 6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1957</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Wystrzelenie</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 przez ZSRR</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pierwszego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sztucznego</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 satelity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Ziemi</a:t>
            </a:r>
            <a:endParaRPr/>
          </a:p>
        </p:txBody>
      </p:sp>
      <p:sp>
        <p:nvSpPr>
          <p:cNvPr id="175" name="Google Shape;175;p14"/>
          <p:cNvSpPr/>
          <p:nvPr/>
        </p:nvSpPr>
        <p:spPr>
          <a:xfrm>
            <a:off x="395300" y="3068652"/>
            <a:ext cx="1152600" cy="3032100"/>
          </a:xfrm>
          <a:prstGeom prst="upArrowCallout">
            <a:avLst>
              <a:gd name="adj1" fmla="val 25000"/>
              <a:gd name="adj2" fmla="val 25000"/>
              <a:gd name="adj3" fmla="val 38545"/>
              <a:gd name="adj4" fmla="val 6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Amerykanie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powołują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ARPA, która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w 1958</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rozpoczyna</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projekt nad</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siecią odporną</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na atak jądrowy</a:t>
            </a:r>
            <a:endParaRPr/>
          </a:p>
        </p:txBody>
      </p:sp>
      <p:sp>
        <p:nvSpPr>
          <p:cNvPr id="176" name="Google Shape;176;p14"/>
          <p:cNvSpPr/>
          <p:nvPr/>
        </p:nvSpPr>
        <p:spPr>
          <a:xfrm>
            <a:off x="2986100" y="2492375"/>
            <a:ext cx="1728900" cy="1560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Reszta w zasadzie</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 jest już</a:t>
            </a:r>
            <a:r>
              <a:rPr lang="pl-PL" sz="1800">
                <a:solidFill>
                  <a:schemeClr val="lt1"/>
                </a:solidFill>
                <a:latin typeface="Arial"/>
                <a:ea typeface="Arial"/>
                <a:cs typeface="Arial"/>
                <a:sym typeface="Arial"/>
              </a:rPr>
              <a:t> </a:t>
            </a:r>
            <a:r>
              <a:rPr lang="pl-PL" sz="1200">
                <a:solidFill>
                  <a:schemeClr val="lt1"/>
                </a:solidFill>
                <a:latin typeface="Arial"/>
                <a:ea typeface="Arial"/>
                <a:cs typeface="Arial"/>
                <a:sym typeface="Arial"/>
              </a:rPr>
              <a:t>bez znaczenia,</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ponieważ </a:t>
            </a:r>
            <a:r>
              <a:rPr lang="pl-PL" sz="12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177" name="Google Shape;177;p14"/>
          <p:cNvSpPr/>
          <p:nvPr/>
        </p:nvSpPr>
        <p:spPr>
          <a:xfrm>
            <a:off x="6443663" y="5157788"/>
            <a:ext cx="1728787" cy="792162"/>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A może jednak</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coś więcej?</a:t>
            </a:r>
            <a:endParaRPr/>
          </a:p>
        </p:txBody>
      </p:sp>
      <p:pic>
        <p:nvPicPr>
          <p:cNvPr id="178" name="Google Shape;178;p14" descr="c1.jpg"/>
          <p:cNvPicPr preferRelativeResize="0"/>
          <p:nvPr/>
        </p:nvPicPr>
        <p:blipFill rotWithShape="1">
          <a:blip r:embed="rId3">
            <a:alphaModFix/>
          </a:blip>
          <a:srcRect/>
          <a:stretch/>
        </p:blipFill>
        <p:spPr>
          <a:xfrm>
            <a:off x="4859338" y="1341438"/>
            <a:ext cx="3168650" cy="31670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p:tgtEl>
                                          <p:spTgt spid="174"/>
                                        </p:tgtEl>
                                        <p:attrNameLst>
                                          <p:attrName>ppt_w</p:attrName>
                                        </p:attrNameLst>
                                      </p:cBhvr>
                                      <p:tavLst>
                                        <p:tav tm="0">
                                          <p:val>
                                            <p:strVal val="0"/>
                                          </p:val>
                                        </p:tav>
                                        <p:tav tm="100000">
                                          <p:val>
                                            <p:strVal val="#ppt_w"/>
                                          </p:val>
                                        </p:tav>
                                      </p:tavLst>
                                    </p:anim>
                                    <p:anim calcmode="lin" valueType="num">
                                      <p:cBhvr additive="base">
                                        <p:cTn id="8" dur="500"/>
                                        <p:tgtEl>
                                          <p:spTgt spid="17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5"/>
                                        </p:tgtEl>
                                        <p:attrNameLst>
                                          <p:attrName>style.visibility</p:attrName>
                                        </p:attrNameLst>
                                      </p:cBhvr>
                                      <p:to>
                                        <p:strVal val="visible"/>
                                      </p:to>
                                    </p:set>
                                    <p:anim calcmode="lin" valueType="num">
                                      <p:cBhvr additive="base">
                                        <p:cTn id="13" dur="500"/>
                                        <p:tgtEl>
                                          <p:spTgt spid="175"/>
                                        </p:tgtEl>
                                        <p:attrNameLst>
                                          <p:attrName>ppt_w</p:attrName>
                                        </p:attrNameLst>
                                      </p:cBhvr>
                                      <p:tavLst>
                                        <p:tav tm="0">
                                          <p:val>
                                            <p:strVal val="0"/>
                                          </p:val>
                                        </p:tav>
                                        <p:tav tm="100000">
                                          <p:val>
                                            <p:strVal val="#ppt_w"/>
                                          </p:val>
                                        </p:tav>
                                      </p:tavLst>
                                    </p:anim>
                                    <p:anim calcmode="lin" valueType="num">
                                      <p:cBhvr additive="base">
                                        <p:cTn id="14" dur="500"/>
                                        <p:tgtEl>
                                          <p:spTgt spid="175"/>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6"/>
                                        </p:tgtEl>
                                        <p:attrNameLst>
                                          <p:attrName>style.visibility</p:attrName>
                                        </p:attrNameLst>
                                      </p:cBhvr>
                                      <p:to>
                                        <p:strVal val="visible"/>
                                      </p:to>
                                    </p:set>
                                    <p:anim calcmode="lin" valueType="num">
                                      <p:cBhvr additive="base">
                                        <p:cTn id="19" dur="500"/>
                                        <p:tgtEl>
                                          <p:spTgt spid="176"/>
                                        </p:tgtEl>
                                        <p:attrNameLst>
                                          <p:attrName>ppt_w</p:attrName>
                                        </p:attrNameLst>
                                      </p:cBhvr>
                                      <p:tavLst>
                                        <p:tav tm="0">
                                          <p:val>
                                            <p:strVal val="0"/>
                                          </p:val>
                                        </p:tav>
                                        <p:tav tm="100000">
                                          <p:val>
                                            <p:strVal val="#ppt_w"/>
                                          </p:val>
                                        </p:tav>
                                      </p:tavLst>
                                    </p:anim>
                                    <p:anim calcmode="lin" valueType="num">
                                      <p:cBhvr additive="base">
                                        <p:cTn id="20" dur="500"/>
                                        <p:tgtEl>
                                          <p:spTgt spid="176"/>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8"/>
                                        </p:tgtEl>
                                        <p:attrNameLst>
                                          <p:attrName>style.visibility</p:attrName>
                                        </p:attrNameLst>
                                      </p:cBhvr>
                                      <p:to>
                                        <p:strVal val="visible"/>
                                      </p:to>
                                    </p:set>
                                    <p:animEffect transition="in" filter="fade">
                                      <p:cBhvr>
                                        <p:cTn id="25" dur="500"/>
                                        <p:tgtEl>
                                          <p:spTgt spid="17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177"/>
                                        </p:tgtEl>
                                        <p:attrNameLst>
                                          <p:attrName>style.visibility</p:attrName>
                                        </p:attrNameLst>
                                      </p:cBhvr>
                                      <p:to>
                                        <p:strVal val="visible"/>
                                      </p:to>
                                    </p:set>
                                    <p:anim calcmode="lin" valueType="num">
                                      <p:cBhvr additive="base">
                                        <p:cTn id="30" dur="500"/>
                                        <p:tgtEl>
                                          <p:spTgt spid="177"/>
                                        </p:tgtEl>
                                        <p:attrNameLst>
                                          <p:attrName>ppt_w</p:attrName>
                                        </p:attrNameLst>
                                      </p:cBhvr>
                                      <p:tavLst>
                                        <p:tav tm="0">
                                          <p:val>
                                            <p:strVal val="0"/>
                                          </p:val>
                                        </p:tav>
                                        <p:tav tm="100000">
                                          <p:val>
                                            <p:strVal val="#ppt_w"/>
                                          </p:val>
                                        </p:tav>
                                      </p:tavLst>
                                    </p:anim>
                                    <p:anim calcmode="lin" valueType="num">
                                      <p:cBhvr additive="base">
                                        <p:cTn id="31" dur="500"/>
                                        <p:tgtEl>
                                          <p:spTgt spid="17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p:nvPr/>
        </p:nvSpPr>
        <p:spPr>
          <a:xfrm>
            <a:off x="492125" y="2903538"/>
            <a:ext cx="8472488" cy="180975"/>
          </a:xfrm>
          <a:prstGeom prst="rightArrow">
            <a:avLst>
              <a:gd name="adj1" fmla="val 50000"/>
              <a:gd name="adj2" fmla="val 224109"/>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
        <p:nvSpPr>
          <p:cNvPr id="184" name="Google Shape;184;p15"/>
          <p:cNvSpPr/>
          <p:nvPr/>
        </p:nvSpPr>
        <p:spPr>
          <a:xfrm>
            <a:off x="323850" y="908050"/>
            <a:ext cx="1079500" cy="2016125"/>
          </a:xfrm>
          <a:prstGeom prst="downArrowCallout">
            <a:avLst>
              <a:gd name="adj1" fmla="val 25000"/>
              <a:gd name="adj2" fmla="val 25000"/>
              <a:gd name="adj3" fmla="val 31127"/>
              <a:gd name="adj4" fmla="val 6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1957</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Wystrzelenie</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 przez ZSRR</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pierwszego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sztucznego</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 satelity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Ziemi</a:t>
            </a:r>
            <a:endParaRPr/>
          </a:p>
        </p:txBody>
      </p:sp>
      <p:sp>
        <p:nvSpPr>
          <p:cNvPr id="185" name="Google Shape;185;p15"/>
          <p:cNvSpPr/>
          <p:nvPr/>
        </p:nvSpPr>
        <p:spPr>
          <a:xfrm>
            <a:off x="250825" y="3068651"/>
            <a:ext cx="1152600" cy="2807700"/>
          </a:xfrm>
          <a:prstGeom prst="upArrowCallout">
            <a:avLst>
              <a:gd name="adj1" fmla="val 25000"/>
              <a:gd name="adj2" fmla="val 25000"/>
              <a:gd name="adj3" fmla="val 38545"/>
              <a:gd name="adj4" fmla="val 6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Amerykanie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powołują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ARPA, która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w 1958</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rozpoczyna</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projekt nad</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siecią odporną</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na atak jądrowy</a:t>
            </a:r>
            <a:endParaRPr/>
          </a:p>
        </p:txBody>
      </p:sp>
      <p:sp>
        <p:nvSpPr>
          <p:cNvPr id="186" name="Google Shape;186;p15"/>
          <p:cNvSpPr/>
          <p:nvPr/>
        </p:nvSpPr>
        <p:spPr>
          <a:xfrm>
            <a:off x="1547813" y="908050"/>
            <a:ext cx="936625" cy="2016125"/>
          </a:xfrm>
          <a:prstGeom prst="downArrowCallout">
            <a:avLst>
              <a:gd name="adj1" fmla="val 25000"/>
              <a:gd name="adj2" fmla="val 25000"/>
              <a:gd name="adj3" fmla="val 25000"/>
              <a:gd name="adj4" fmla="val 64977"/>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1969</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Pierwsza próba połączenia z UCLA</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 i Stanford </a:t>
            </a:r>
            <a:endParaRPr/>
          </a:p>
        </p:txBody>
      </p:sp>
      <p:sp>
        <p:nvSpPr>
          <p:cNvPr id="187" name="Google Shape;187;p15"/>
          <p:cNvSpPr/>
          <p:nvPr/>
        </p:nvSpPr>
        <p:spPr>
          <a:xfrm>
            <a:off x="1476375" y="3068638"/>
            <a:ext cx="1079500" cy="2649537"/>
          </a:xfrm>
          <a:prstGeom prst="upArrowCallout">
            <a:avLst>
              <a:gd name="adj1" fmla="val 25000"/>
              <a:gd name="adj2" fmla="val 25000"/>
              <a:gd name="adj3" fmla="val 25000"/>
              <a:gd name="adj4" fmla="val 64977"/>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1969</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Powstaje pierwszy węzeł sieci ARPAnet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w UCLA</a:t>
            </a:r>
            <a:br>
              <a:rPr lang="pl-PL" sz="1200">
                <a:solidFill>
                  <a:schemeClr val="lt1"/>
                </a:solidFill>
                <a:latin typeface="Arial"/>
                <a:ea typeface="Arial"/>
                <a:cs typeface="Arial"/>
                <a:sym typeface="Arial"/>
              </a:rPr>
            </a:br>
            <a:endParaRPr sz="1200">
              <a:solidFill>
                <a:schemeClr val="lt1"/>
              </a:solidFill>
              <a:latin typeface="Arial"/>
              <a:ea typeface="Arial"/>
              <a:cs typeface="Arial"/>
              <a:sym typeface="Arial"/>
            </a:endParaRPr>
          </a:p>
        </p:txBody>
      </p:sp>
      <p:sp>
        <p:nvSpPr>
          <p:cNvPr id="188" name="Google Shape;188;p15"/>
          <p:cNvSpPr/>
          <p:nvPr/>
        </p:nvSpPr>
        <p:spPr>
          <a:xfrm>
            <a:off x="2646363" y="3068638"/>
            <a:ext cx="1133475" cy="2665412"/>
          </a:xfrm>
          <a:prstGeom prst="upArrowCallout">
            <a:avLst>
              <a:gd name="adj1" fmla="val 25000"/>
              <a:gd name="adj2" fmla="val 25000"/>
              <a:gd name="adj3" fmla="val 25000"/>
              <a:gd name="adj4" fmla="val 64977"/>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1971</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Powstają zaczątki poczty elektronicznej</a:t>
            </a:r>
            <a:endParaRPr/>
          </a:p>
        </p:txBody>
      </p:sp>
      <p:sp>
        <p:nvSpPr>
          <p:cNvPr id="189" name="Google Shape;189;p15"/>
          <p:cNvSpPr/>
          <p:nvPr/>
        </p:nvSpPr>
        <p:spPr>
          <a:xfrm>
            <a:off x="3906838" y="436563"/>
            <a:ext cx="1079500" cy="2487612"/>
          </a:xfrm>
          <a:prstGeom prst="downArrowCallout">
            <a:avLst>
              <a:gd name="adj1" fmla="val 25000"/>
              <a:gd name="adj2" fmla="val 25000"/>
              <a:gd name="adj3" fmla="val 25000"/>
              <a:gd name="adj4" fmla="val 72069"/>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dirty="0">
                <a:solidFill>
                  <a:schemeClr val="lt1"/>
                </a:solidFill>
                <a:latin typeface="Arial"/>
                <a:ea typeface="Arial"/>
                <a:cs typeface="Arial"/>
                <a:sym typeface="Arial"/>
              </a:rPr>
              <a:t>1973</a:t>
            </a:r>
            <a:endParaRPr dirty="0"/>
          </a:p>
          <a:p>
            <a:pPr marL="0" marR="0" lvl="0" indent="0" algn="ctr" rtl="0">
              <a:spcBef>
                <a:spcPts val="0"/>
              </a:spcBef>
              <a:spcAft>
                <a:spcPts val="0"/>
              </a:spcAft>
              <a:buNone/>
            </a:pPr>
            <a:r>
              <a:rPr lang="pl-PL" sz="1200" dirty="0">
                <a:solidFill>
                  <a:schemeClr val="lt1"/>
                </a:solidFill>
                <a:latin typeface="Arial"/>
                <a:ea typeface="Arial"/>
                <a:cs typeface="Arial"/>
                <a:sym typeface="Arial"/>
              </a:rPr>
              <a:t>Utworzono połączenie pomiędzy USA </a:t>
            </a:r>
            <a:br>
              <a:rPr lang="pl-PL" sz="1200" dirty="0">
                <a:solidFill>
                  <a:schemeClr val="lt1"/>
                </a:solidFill>
                <a:latin typeface="Arial"/>
                <a:ea typeface="Arial"/>
                <a:cs typeface="Arial"/>
                <a:sym typeface="Arial"/>
              </a:rPr>
            </a:br>
            <a:r>
              <a:rPr lang="pl-PL" sz="1200" dirty="0">
                <a:solidFill>
                  <a:schemeClr val="lt1"/>
                </a:solidFill>
                <a:latin typeface="Arial"/>
                <a:ea typeface="Arial"/>
                <a:cs typeface="Arial"/>
                <a:sym typeface="Arial"/>
              </a:rPr>
              <a:t>a Europą</a:t>
            </a:r>
            <a:endParaRPr dirty="0"/>
          </a:p>
        </p:txBody>
      </p:sp>
      <p:sp>
        <p:nvSpPr>
          <p:cNvPr id="190" name="Google Shape;190;p15"/>
          <p:cNvSpPr/>
          <p:nvPr/>
        </p:nvSpPr>
        <p:spPr>
          <a:xfrm>
            <a:off x="2713038" y="436563"/>
            <a:ext cx="1135062" cy="2487612"/>
          </a:xfrm>
          <a:prstGeom prst="downArrowCallout">
            <a:avLst>
              <a:gd name="adj1" fmla="val 25000"/>
              <a:gd name="adj2" fmla="val 25000"/>
              <a:gd name="adj3" fmla="val 25000"/>
              <a:gd name="adj4" fmla="val 72069"/>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1972</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(International Conference on Computer Communications) - publiczna demonstracja ARPAnet</a:t>
            </a:r>
            <a:endParaRPr sz="1200">
              <a:solidFill>
                <a:schemeClr val="lt1"/>
              </a:solidFill>
              <a:latin typeface="Arial"/>
              <a:ea typeface="Arial"/>
              <a:cs typeface="Arial"/>
              <a:sym typeface="Arial"/>
            </a:endParaRPr>
          </a:p>
        </p:txBody>
      </p:sp>
      <p:sp>
        <p:nvSpPr>
          <p:cNvPr id="191" name="Google Shape;191;p15"/>
          <p:cNvSpPr/>
          <p:nvPr/>
        </p:nvSpPr>
        <p:spPr>
          <a:xfrm>
            <a:off x="3870325" y="3084513"/>
            <a:ext cx="1349375" cy="3008312"/>
          </a:xfrm>
          <a:prstGeom prst="upArrowCallout">
            <a:avLst>
              <a:gd name="adj1" fmla="val 25000"/>
              <a:gd name="adj2" fmla="val 25000"/>
              <a:gd name="adj3" fmla="val 25000"/>
              <a:gd name="adj4" fmla="val 86308"/>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1973</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Vinton Cerf</a:t>
            </a:r>
            <a:endParaRPr sz="1200">
              <a:solidFill>
                <a:schemeClr val="lt1"/>
              </a:solidFill>
              <a:latin typeface="Arial"/>
              <a:ea typeface="Arial"/>
              <a:cs typeface="Arial"/>
              <a:sym typeface="Arial"/>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przewodniczy powstałej Internet Working Group mającej ustanowić wspólny protokół komunikacyjny</a:t>
            </a:r>
            <a:endParaRPr/>
          </a:p>
        </p:txBody>
      </p:sp>
      <p:sp>
        <p:nvSpPr>
          <p:cNvPr id="192" name="Google Shape;192;p15"/>
          <p:cNvSpPr/>
          <p:nvPr/>
        </p:nvSpPr>
        <p:spPr>
          <a:xfrm>
            <a:off x="5435600" y="436563"/>
            <a:ext cx="1152525" cy="2487612"/>
          </a:xfrm>
          <a:prstGeom prst="downArrowCallout">
            <a:avLst>
              <a:gd name="adj1" fmla="val 25000"/>
              <a:gd name="adj2" fmla="val 25000"/>
              <a:gd name="adj3" fmla="val 25000"/>
              <a:gd name="adj4" fmla="val 72069"/>
            </a:avLst>
          </a:prstGeom>
          <a:solidFill>
            <a:srgbClr val="FFC000"/>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400">
                <a:solidFill>
                  <a:srgbClr val="FF0000"/>
                </a:solidFill>
                <a:latin typeface="Arial"/>
                <a:ea typeface="Arial"/>
                <a:cs typeface="Arial"/>
                <a:sym typeface="Arial"/>
              </a:rPr>
              <a:t>1982</a:t>
            </a:r>
            <a:endParaRPr/>
          </a:p>
          <a:p>
            <a:pPr marL="0" marR="0" lvl="0" indent="0" algn="ctr" rtl="0">
              <a:spcBef>
                <a:spcPts val="0"/>
              </a:spcBef>
              <a:spcAft>
                <a:spcPts val="0"/>
              </a:spcAft>
              <a:buNone/>
            </a:pPr>
            <a:r>
              <a:rPr lang="pl-PL" sz="1400">
                <a:solidFill>
                  <a:srgbClr val="FF0000"/>
                </a:solidFill>
                <a:latin typeface="Arial"/>
                <a:ea typeface="Arial"/>
                <a:cs typeface="Arial"/>
                <a:sym typeface="Arial"/>
              </a:rPr>
              <a:t>Vinton Cerf i Bob Kahn</a:t>
            </a:r>
            <a:endParaRPr sz="1400">
              <a:solidFill>
                <a:srgbClr val="FF0000"/>
              </a:solidFill>
              <a:latin typeface="Arial"/>
              <a:ea typeface="Arial"/>
              <a:cs typeface="Arial"/>
              <a:sym typeface="Arial"/>
            </a:endParaRPr>
          </a:p>
          <a:p>
            <a:pPr marL="0" marR="0" lvl="0" indent="0" algn="ctr" rtl="0">
              <a:spcBef>
                <a:spcPts val="0"/>
              </a:spcBef>
              <a:spcAft>
                <a:spcPts val="0"/>
              </a:spcAft>
              <a:buNone/>
            </a:pPr>
            <a:r>
              <a:rPr lang="pl-PL">
                <a:solidFill>
                  <a:srgbClr val="FF0000"/>
                </a:solidFill>
              </a:rPr>
              <a:t>o</a:t>
            </a:r>
            <a:r>
              <a:rPr lang="pl-PL" sz="1400">
                <a:solidFill>
                  <a:srgbClr val="FF0000"/>
                </a:solidFill>
                <a:latin typeface="Arial"/>
                <a:ea typeface="Arial"/>
                <a:cs typeface="Arial"/>
                <a:sym typeface="Arial"/>
              </a:rPr>
              <a:t>pracowują TCP/IP</a:t>
            </a:r>
            <a:endParaRPr/>
          </a:p>
        </p:txBody>
      </p:sp>
      <p:sp>
        <p:nvSpPr>
          <p:cNvPr id="193" name="Google Shape;193;p15"/>
          <p:cNvSpPr/>
          <p:nvPr/>
        </p:nvSpPr>
        <p:spPr>
          <a:xfrm>
            <a:off x="5311775" y="3041650"/>
            <a:ext cx="1150938" cy="3086100"/>
          </a:xfrm>
          <a:prstGeom prst="upArrowCallout">
            <a:avLst>
              <a:gd name="adj1" fmla="val 25000"/>
              <a:gd name="adj2" fmla="val 25000"/>
              <a:gd name="adj3" fmla="val 25000"/>
              <a:gd name="adj4" fmla="val 85252"/>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1981</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Na Uniwersytecie NY i Yale powstaje sieć BITNET, gdzie zastosowano protokół NJE i komputery IBM</a:t>
            </a:r>
            <a:endParaRPr/>
          </a:p>
        </p:txBody>
      </p:sp>
      <p:sp>
        <p:nvSpPr>
          <p:cNvPr id="194" name="Google Shape;194;p15"/>
          <p:cNvSpPr/>
          <p:nvPr/>
        </p:nvSpPr>
        <p:spPr>
          <a:xfrm>
            <a:off x="6600825" y="3076575"/>
            <a:ext cx="1135063" cy="3051175"/>
          </a:xfrm>
          <a:prstGeom prst="upArrowCallout">
            <a:avLst>
              <a:gd name="adj1" fmla="val 25000"/>
              <a:gd name="adj2" fmla="val 25000"/>
              <a:gd name="adj3" fmla="val 25000"/>
              <a:gd name="adj4" fmla="val 86046"/>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2400">
                <a:solidFill>
                  <a:schemeClr val="lt1"/>
                </a:solidFill>
                <a:latin typeface="Arial"/>
                <a:ea typeface="Arial"/>
                <a:cs typeface="Arial"/>
                <a:sym typeface="Arial"/>
              </a:rPr>
              <a:t>1984</a:t>
            </a:r>
            <a:endParaRPr/>
          </a:p>
          <a:p>
            <a:pPr marL="0" marR="0" lvl="0" indent="0" algn="ctr" rtl="0">
              <a:spcBef>
                <a:spcPts val="0"/>
              </a:spcBef>
              <a:spcAft>
                <a:spcPts val="0"/>
              </a:spcAft>
              <a:buNone/>
            </a:pPr>
            <a:r>
              <a:rPr lang="pl-PL" sz="2300">
                <a:solidFill>
                  <a:schemeClr val="lt1"/>
                </a:solidFill>
                <a:latin typeface="Arial"/>
                <a:ea typeface="Arial"/>
                <a:cs typeface="Arial"/>
                <a:sym typeface="Arial"/>
              </a:rPr>
              <a:t>Strasznie dużo się działo</a:t>
            </a:r>
            <a:endParaRPr sz="1300"/>
          </a:p>
        </p:txBody>
      </p:sp>
      <p:sp>
        <p:nvSpPr>
          <p:cNvPr id="195" name="Google Shape;195;p15"/>
          <p:cNvSpPr/>
          <p:nvPr/>
        </p:nvSpPr>
        <p:spPr>
          <a:xfrm>
            <a:off x="7037388" y="415925"/>
            <a:ext cx="1073150" cy="2522538"/>
          </a:xfrm>
          <a:prstGeom prst="downArrowCallout">
            <a:avLst>
              <a:gd name="adj1" fmla="val 25000"/>
              <a:gd name="adj2" fmla="val 25000"/>
              <a:gd name="adj3" fmla="val 25000"/>
              <a:gd name="adj4" fmla="val 84688"/>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12.11.1990</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wi</a:t>
            </a:r>
            <a:r>
              <a:rPr lang="pl-PL" sz="1200">
                <a:solidFill>
                  <a:schemeClr val="lt1"/>
                </a:solidFill>
              </a:rPr>
              <a:t>a</a:t>
            </a:r>
            <a:r>
              <a:rPr lang="pl-PL" sz="1200">
                <a:solidFill>
                  <a:schemeClr val="lt1"/>
                </a:solidFill>
                <a:latin typeface="Arial"/>
                <a:ea typeface="Arial"/>
                <a:cs typeface="Arial"/>
                <a:sym typeface="Arial"/>
              </a:rPr>
              <a:t>domo kto i Robert Cailliau z CERN publikują formalne założenia WWW</a:t>
            </a:r>
            <a:endParaRPr/>
          </a:p>
        </p:txBody>
      </p:sp>
      <p:sp>
        <p:nvSpPr>
          <p:cNvPr id="196" name="Google Shape;196;p15"/>
          <p:cNvSpPr/>
          <p:nvPr/>
        </p:nvSpPr>
        <p:spPr>
          <a:xfrm>
            <a:off x="7810500" y="3068638"/>
            <a:ext cx="895350" cy="865187"/>
          </a:xfrm>
          <a:prstGeom prst="upArrowCallout">
            <a:avLst>
              <a:gd name="adj1" fmla="val 25000"/>
              <a:gd name="adj2" fmla="val 25000"/>
              <a:gd name="adj3" fmla="val 25000"/>
              <a:gd name="adj4" fmla="val 50130"/>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2400">
                <a:solidFill>
                  <a:schemeClr val="lt1"/>
                </a:solidFill>
                <a:latin typeface="Arial"/>
                <a:ea typeface="Arial"/>
                <a:cs typeface="Arial"/>
                <a:sym typeface="Aria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
                                        <p:tgtEl>
                                          <p:spTgt spid="184"/>
                                        </p:tgtEl>
                                        <p:attrNameLst>
                                          <p:attrName>ppt_w</p:attrName>
                                        </p:attrNameLst>
                                      </p:cBhvr>
                                      <p:tavLst>
                                        <p:tav tm="0">
                                          <p:val>
                                            <p:strVal val="0"/>
                                          </p:val>
                                        </p:tav>
                                        <p:tav tm="100000">
                                          <p:val>
                                            <p:strVal val="#ppt_w"/>
                                          </p:val>
                                        </p:tav>
                                      </p:tavLst>
                                    </p:anim>
                                    <p:anim calcmode="lin" valueType="num">
                                      <p:cBhvr additive="base">
                                        <p:cTn id="8" dur="500"/>
                                        <p:tgtEl>
                                          <p:spTgt spid="18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5"/>
                                        </p:tgtEl>
                                        <p:attrNameLst>
                                          <p:attrName>style.visibility</p:attrName>
                                        </p:attrNameLst>
                                      </p:cBhvr>
                                      <p:to>
                                        <p:strVal val="visible"/>
                                      </p:to>
                                    </p:set>
                                    <p:anim calcmode="lin" valueType="num">
                                      <p:cBhvr additive="base">
                                        <p:cTn id="13" dur="500"/>
                                        <p:tgtEl>
                                          <p:spTgt spid="185"/>
                                        </p:tgtEl>
                                        <p:attrNameLst>
                                          <p:attrName>ppt_w</p:attrName>
                                        </p:attrNameLst>
                                      </p:cBhvr>
                                      <p:tavLst>
                                        <p:tav tm="0">
                                          <p:val>
                                            <p:strVal val="0"/>
                                          </p:val>
                                        </p:tav>
                                        <p:tav tm="100000">
                                          <p:val>
                                            <p:strVal val="#ppt_w"/>
                                          </p:val>
                                        </p:tav>
                                      </p:tavLst>
                                    </p:anim>
                                    <p:anim calcmode="lin" valueType="num">
                                      <p:cBhvr additive="base">
                                        <p:cTn id="14" dur="500"/>
                                        <p:tgtEl>
                                          <p:spTgt spid="1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6"/>
          <p:cNvSpPr/>
          <p:nvPr/>
        </p:nvSpPr>
        <p:spPr>
          <a:xfrm>
            <a:off x="492125" y="2903538"/>
            <a:ext cx="7980363" cy="180975"/>
          </a:xfrm>
          <a:prstGeom prst="rightArrow">
            <a:avLst>
              <a:gd name="adj1" fmla="val 50000"/>
              <a:gd name="adj2" fmla="val 22415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
        <p:nvSpPr>
          <p:cNvPr id="202" name="Google Shape;202;p16"/>
          <p:cNvSpPr/>
          <p:nvPr/>
        </p:nvSpPr>
        <p:spPr>
          <a:xfrm>
            <a:off x="323850" y="381000"/>
            <a:ext cx="1079500" cy="2543175"/>
          </a:xfrm>
          <a:prstGeom prst="downArrowCallout">
            <a:avLst>
              <a:gd name="adj1" fmla="val 25000"/>
              <a:gd name="adj2" fmla="val 25000"/>
              <a:gd name="adj3" fmla="val 31128"/>
              <a:gd name="adj4" fmla="val 81806"/>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1990</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COCOM</a:t>
            </a:r>
            <a:endParaRPr/>
          </a:p>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 znosi</a:t>
            </a:r>
            <a:endParaRPr/>
          </a:p>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 restrykcje </a:t>
            </a:r>
            <a:endParaRPr/>
          </a:p>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na państwa</a:t>
            </a:r>
            <a:endParaRPr/>
          </a:p>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 byłego bloku </a:t>
            </a:r>
            <a:endParaRPr/>
          </a:p>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komunisty-</a:t>
            </a:r>
            <a:endParaRPr/>
          </a:p>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cznego</a:t>
            </a:r>
            <a:endParaRPr/>
          </a:p>
        </p:txBody>
      </p:sp>
      <p:sp>
        <p:nvSpPr>
          <p:cNvPr id="203" name="Google Shape;203;p16"/>
          <p:cNvSpPr/>
          <p:nvPr/>
        </p:nvSpPr>
        <p:spPr>
          <a:xfrm>
            <a:off x="250825" y="3068638"/>
            <a:ext cx="1152525" cy="2665412"/>
          </a:xfrm>
          <a:prstGeom prst="upArrowCallout">
            <a:avLst>
              <a:gd name="adj1" fmla="val 25000"/>
              <a:gd name="adj2" fmla="val 25000"/>
              <a:gd name="adj3" fmla="val 23234"/>
              <a:gd name="adj4" fmla="val 81111"/>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1990</a:t>
            </a:r>
            <a:endParaRPr/>
          </a:p>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POLSKA </a:t>
            </a:r>
            <a:endParaRPr/>
          </a:p>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uzyskuje </a:t>
            </a:r>
            <a:endParaRPr/>
          </a:p>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członkostwo</a:t>
            </a:r>
            <a:endParaRPr/>
          </a:p>
          <a:p>
            <a:pPr marL="0" marR="0" lvl="0" indent="0" algn="ctr" rtl="0">
              <a:spcBef>
                <a:spcPts val="0"/>
              </a:spcBef>
              <a:spcAft>
                <a:spcPts val="0"/>
              </a:spcAft>
              <a:buClr>
                <a:schemeClr val="lt1"/>
              </a:buClr>
              <a:buSzPts val="1200"/>
              <a:buFont typeface="Arial"/>
              <a:buNone/>
            </a:pPr>
            <a:r>
              <a:rPr lang="pl-PL" sz="1200">
                <a:solidFill>
                  <a:schemeClr val="lt1"/>
                </a:solidFill>
              </a:rPr>
              <a:t>w</a:t>
            </a:r>
            <a:r>
              <a:rPr lang="pl-PL" sz="1200">
                <a:solidFill>
                  <a:schemeClr val="lt1"/>
                </a:solidFill>
                <a:latin typeface="Arial"/>
                <a:ea typeface="Arial"/>
                <a:cs typeface="Arial"/>
                <a:sym typeface="Arial"/>
              </a:rPr>
              <a:t> EARN</a:t>
            </a:r>
            <a:endParaRPr/>
          </a:p>
          <a:p>
            <a:pPr marL="0" marR="0" lvl="0" indent="0" algn="ctr" rtl="0">
              <a:spcBef>
                <a:spcPts val="0"/>
              </a:spcBef>
              <a:spcAft>
                <a:spcPts val="0"/>
              </a:spcAft>
              <a:buClr>
                <a:schemeClr val="lt1"/>
              </a:buClr>
              <a:buSzPts val="1200"/>
              <a:buFont typeface="Arial"/>
              <a:buNone/>
            </a:pPr>
            <a:r>
              <a:rPr lang="pl-PL" sz="1200">
                <a:solidFill>
                  <a:schemeClr val="lt1"/>
                </a:solidFill>
              </a:rPr>
              <a:t>i</a:t>
            </a:r>
            <a:r>
              <a:rPr lang="pl-PL" sz="1200">
                <a:solidFill>
                  <a:schemeClr val="lt1"/>
                </a:solidFill>
                <a:latin typeface="Arial"/>
                <a:ea typeface="Arial"/>
                <a:cs typeface="Arial"/>
                <a:sym typeface="Arial"/>
              </a:rPr>
              <a:t> powstają</a:t>
            </a:r>
            <a:endParaRPr/>
          </a:p>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węzły w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W-wa, Kraków,</a:t>
            </a:r>
            <a:endParaRPr/>
          </a:p>
          <a:p>
            <a:pPr marL="0" marR="0" lvl="0" indent="0" algn="ctr"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Wrocław</a:t>
            </a:r>
            <a:endParaRPr/>
          </a:p>
        </p:txBody>
      </p:sp>
      <p:sp>
        <p:nvSpPr>
          <p:cNvPr id="204" name="Google Shape;204;p16"/>
          <p:cNvSpPr/>
          <p:nvPr/>
        </p:nvSpPr>
        <p:spPr>
          <a:xfrm>
            <a:off x="1482725" y="407988"/>
            <a:ext cx="1098550" cy="2489200"/>
          </a:xfrm>
          <a:prstGeom prst="downArrowCallout">
            <a:avLst>
              <a:gd name="adj1" fmla="val 25000"/>
              <a:gd name="adj2" fmla="val 25000"/>
              <a:gd name="adj3" fmla="val 25000"/>
              <a:gd name="adj4" fmla="val 81740"/>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1991</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Powstaje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NASK,</a:t>
            </a:r>
            <a:endParaRPr sz="1200">
              <a:solidFill>
                <a:schemeClr val="lt1"/>
              </a:solidFill>
              <a:latin typeface="Arial"/>
              <a:ea typeface="Arial"/>
              <a:cs typeface="Arial"/>
              <a:sym typeface="Arial"/>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zostaje</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utworzona</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sieć szkieletowa do sieci europejskiej</a:t>
            </a:r>
            <a:endParaRPr/>
          </a:p>
        </p:txBody>
      </p:sp>
      <p:sp>
        <p:nvSpPr>
          <p:cNvPr id="205" name="Google Shape;205;p16"/>
          <p:cNvSpPr/>
          <p:nvPr/>
        </p:nvSpPr>
        <p:spPr>
          <a:xfrm>
            <a:off x="1611313" y="3084513"/>
            <a:ext cx="1081087" cy="3513137"/>
          </a:xfrm>
          <a:prstGeom prst="upArrowCallout">
            <a:avLst>
              <a:gd name="adj1" fmla="val 25000"/>
              <a:gd name="adj2" fmla="val 25000"/>
              <a:gd name="adj3" fmla="val 25000"/>
              <a:gd name="adj4" fmla="val 87357"/>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1992</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Powstaje łącze satelitarne  do Sztokholmu oraz łącze naziemne do Wiednia.</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TP S.A. uruchamia sieć POLPAK</a:t>
            </a:r>
            <a:endParaRPr/>
          </a:p>
        </p:txBody>
      </p:sp>
      <p:sp>
        <p:nvSpPr>
          <p:cNvPr id="206" name="Google Shape;206;p16"/>
          <p:cNvSpPr/>
          <p:nvPr/>
        </p:nvSpPr>
        <p:spPr>
          <a:xfrm>
            <a:off x="2995613" y="3048000"/>
            <a:ext cx="1133475" cy="3028950"/>
          </a:xfrm>
          <a:prstGeom prst="upArrowCallout">
            <a:avLst>
              <a:gd name="adj1" fmla="val 25000"/>
              <a:gd name="adj2" fmla="val 25000"/>
              <a:gd name="adj3" fmla="val 25000"/>
              <a:gd name="adj4" fmla="val 80625"/>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1995</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Powstaje pierwszy internetowy portal internetowy w Polsce</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WP.PL</a:t>
            </a:r>
            <a:endParaRPr/>
          </a:p>
        </p:txBody>
      </p:sp>
      <p:sp>
        <p:nvSpPr>
          <p:cNvPr id="207" name="Google Shape;207;p16"/>
          <p:cNvSpPr/>
          <p:nvPr/>
        </p:nvSpPr>
        <p:spPr>
          <a:xfrm>
            <a:off x="4343400" y="436563"/>
            <a:ext cx="1079500" cy="2487612"/>
          </a:xfrm>
          <a:prstGeom prst="downArrowCallout">
            <a:avLst>
              <a:gd name="adj1" fmla="val 25000"/>
              <a:gd name="adj2" fmla="val 25000"/>
              <a:gd name="adj3" fmla="val 25000"/>
              <a:gd name="adj4" fmla="val 81740"/>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1996</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TP S.A. uruchamia usługę anonimowego dostępu do Internetu</a:t>
            </a:r>
            <a:endParaRPr/>
          </a:p>
        </p:txBody>
      </p:sp>
      <p:sp>
        <p:nvSpPr>
          <p:cNvPr id="208" name="Google Shape;208;p16"/>
          <p:cNvSpPr/>
          <p:nvPr/>
        </p:nvSpPr>
        <p:spPr>
          <a:xfrm>
            <a:off x="2768600" y="436563"/>
            <a:ext cx="1136650" cy="2487612"/>
          </a:xfrm>
          <a:prstGeom prst="downArrowCallout">
            <a:avLst>
              <a:gd name="adj1" fmla="val 25000"/>
              <a:gd name="adj2" fmla="val 25000"/>
              <a:gd name="adj3" fmla="val 25000"/>
              <a:gd name="adj4" fmla="val 81740"/>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1993</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PIERWSZY SERVER IRC w Polsce (AGH)</a:t>
            </a:r>
            <a:endParaRPr sz="1200">
              <a:solidFill>
                <a:schemeClr val="lt1"/>
              </a:solidFill>
              <a:latin typeface="Arial"/>
              <a:ea typeface="Arial"/>
              <a:cs typeface="Arial"/>
              <a:sym typeface="Arial"/>
            </a:endParaRPr>
          </a:p>
        </p:txBody>
      </p:sp>
      <p:sp>
        <p:nvSpPr>
          <p:cNvPr id="209" name="Google Shape;209;p16"/>
          <p:cNvSpPr/>
          <p:nvPr/>
        </p:nvSpPr>
        <p:spPr>
          <a:xfrm>
            <a:off x="4208463" y="3068638"/>
            <a:ext cx="1349375" cy="3008312"/>
          </a:xfrm>
          <a:prstGeom prst="upArrowCallout">
            <a:avLst>
              <a:gd name="adj1" fmla="val 25000"/>
              <a:gd name="adj2" fmla="val 25000"/>
              <a:gd name="adj3" fmla="val 25000"/>
              <a:gd name="adj4" fmla="val 80975"/>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1996</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Polbox oferuje pierwsze w Polsce darmowe konta e-mail</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10" name="Google Shape;210;p16"/>
          <p:cNvSpPr/>
          <p:nvPr/>
        </p:nvSpPr>
        <p:spPr>
          <a:xfrm>
            <a:off x="7013575" y="400050"/>
            <a:ext cx="1368425" cy="2559050"/>
          </a:xfrm>
          <a:prstGeom prst="downArrowCallout">
            <a:avLst>
              <a:gd name="adj1" fmla="val 25000"/>
              <a:gd name="adj2" fmla="val 25000"/>
              <a:gd name="adj3" fmla="val 25000"/>
              <a:gd name="adj4" fmla="val 64977"/>
            </a:avLst>
          </a:prstGeom>
          <a:solidFill>
            <a:srgbClr val="FFC000"/>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400">
                <a:solidFill>
                  <a:srgbClr val="FF0000"/>
                </a:solidFill>
                <a:latin typeface="Arial"/>
                <a:ea typeface="Arial"/>
                <a:cs typeface="Arial"/>
                <a:sym typeface="Arial"/>
              </a:rPr>
              <a:t>2001</a:t>
            </a:r>
            <a:endParaRPr/>
          </a:p>
          <a:p>
            <a:pPr marL="0" marR="0" lvl="0" indent="0" algn="ctr" rtl="0">
              <a:spcBef>
                <a:spcPts val="0"/>
              </a:spcBef>
              <a:spcAft>
                <a:spcPts val="0"/>
              </a:spcAft>
              <a:buNone/>
            </a:pPr>
            <a:r>
              <a:rPr lang="pl-PL" sz="1400">
                <a:solidFill>
                  <a:srgbClr val="FF0000"/>
                </a:solidFill>
                <a:latin typeface="Arial"/>
                <a:ea typeface="Arial"/>
                <a:cs typeface="Arial"/>
                <a:sym typeface="Arial"/>
              </a:rPr>
              <a:t>TP S.A.</a:t>
            </a:r>
            <a:endParaRPr/>
          </a:p>
          <a:p>
            <a:pPr marL="0" marR="0" lvl="0" indent="0" algn="ctr" rtl="0">
              <a:spcBef>
                <a:spcPts val="0"/>
              </a:spcBef>
              <a:spcAft>
                <a:spcPts val="0"/>
              </a:spcAft>
              <a:buNone/>
            </a:pPr>
            <a:r>
              <a:rPr lang="pl-PL">
                <a:solidFill>
                  <a:srgbClr val="FF0000"/>
                </a:solidFill>
              </a:rPr>
              <a:t>u</a:t>
            </a:r>
            <a:r>
              <a:rPr lang="pl-PL" sz="1400">
                <a:solidFill>
                  <a:srgbClr val="FF0000"/>
                </a:solidFill>
                <a:latin typeface="Arial"/>
                <a:ea typeface="Arial"/>
                <a:cs typeface="Arial"/>
                <a:sym typeface="Arial"/>
              </a:rPr>
              <a:t>ruchamia </a:t>
            </a:r>
            <a:endParaRPr/>
          </a:p>
          <a:p>
            <a:pPr marL="0" marR="0" lvl="0" indent="0" algn="ctr" rtl="0">
              <a:spcBef>
                <a:spcPts val="0"/>
              </a:spcBef>
              <a:spcAft>
                <a:spcPts val="0"/>
              </a:spcAft>
              <a:buNone/>
            </a:pPr>
            <a:r>
              <a:rPr lang="pl-PL" sz="1400">
                <a:solidFill>
                  <a:srgbClr val="FF0000"/>
                </a:solidFill>
                <a:latin typeface="Arial"/>
                <a:ea typeface="Arial"/>
                <a:cs typeface="Arial"/>
                <a:sym typeface="Arial"/>
              </a:rPr>
              <a:t>usługę NEOSTRADA</a:t>
            </a:r>
            <a:endParaRPr/>
          </a:p>
        </p:txBody>
      </p:sp>
      <p:sp>
        <p:nvSpPr>
          <p:cNvPr id="211" name="Google Shape;211;p16"/>
          <p:cNvSpPr/>
          <p:nvPr/>
        </p:nvSpPr>
        <p:spPr>
          <a:xfrm>
            <a:off x="5670550" y="3084513"/>
            <a:ext cx="1349375" cy="3008312"/>
          </a:xfrm>
          <a:prstGeom prst="upArrowCallout">
            <a:avLst>
              <a:gd name="adj1" fmla="val 25000"/>
              <a:gd name="adj2" fmla="val 25000"/>
              <a:gd name="adj3" fmla="val 25000"/>
              <a:gd name="adj4" fmla="val 80975"/>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1997 Polbox oferuje pierwsze w Polsce darmowe konta e-mail</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 calcmode="lin" valueType="num">
                                      <p:cBhvr additive="base">
                                        <p:cTn id="7" dur="500"/>
                                        <p:tgtEl>
                                          <p:spTgt spid="202"/>
                                        </p:tgtEl>
                                        <p:attrNameLst>
                                          <p:attrName>ppt_w</p:attrName>
                                        </p:attrNameLst>
                                      </p:cBhvr>
                                      <p:tavLst>
                                        <p:tav tm="0">
                                          <p:val>
                                            <p:strVal val="0"/>
                                          </p:val>
                                        </p:tav>
                                        <p:tav tm="100000">
                                          <p:val>
                                            <p:strVal val="#ppt_w"/>
                                          </p:val>
                                        </p:tav>
                                      </p:tavLst>
                                    </p:anim>
                                    <p:anim calcmode="lin" valueType="num">
                                      <p:cBhvr additive="base">
                                        <p:cTn id="8" dur="500"/>
                                        <p:tgtEl>
                                          <p:spTgt spid="20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3"/>
                                        </p:tgtEl>
                                        <p:attrNameLst>
                                          <p:attrName>style.visibility</p:attrName>
                                        </p:attrNameLst>
                                      </p:cBhvr>
                                      <p:to>
                                        <p:strVal val="visible"/>
                                      </p:to>
                                    </p:set>
                                    <p:anim calcmode="lin" valueType="num">
                                      <p:cBhvr additive="base">
                                        <p:cTn id="13" dur="500"/>
                                        <p:tgtEl>
                                          <p:spTgt spid="203"/>
                                        </p:tgtEl>
                                        <p:attrNameLst>
                                          <p:attrName>ppt_w</p:attrName>
                                        </p:attrNameLst>
                                      </p:cBhvr>
                                      <p:tavLst>
                                        <p:tav tm="0">
                                          <p:val>
                                            <p:strVal val="0"/>
                                          </p:val>
                                        </p:tav>
                                        <p:tav tm="100000">
                                          <p:val>
                                            <p:strVal val="#ppt_w"/>
                                          </p:val>
                                        </p:tav>
                                      </p:tavLst>
                                    </p:anim>
                                    <p:anim calcmode="lin" valueType="num">
                                      <p:cBhvr additive="base">
                                        <p:cTn id="14" dur="500"/>
                                        <p:tgtEl>
                                          <p:spTgt spid="20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cxnSp>
        <p:nvCxnSpPr>
          <p:cNvPr id="216" name="Google Shape;216;p17"/>
          <p:cNvCxnSpPr/>
          <p:nvPr/>
        </p:nvCxnSpPr>
        <p:spPr>
          <a:xfrm rot="10800000" flipH="1">
            <a:off x="1619250" y="3573463"/>
            <a:ext cx="1657350" cy="1592262"/>
          </a:xfrm>
          <a:prstGeom prst="straightConnector1">
            <a:avLst/>
          </a:prstGeom>
          <a:noFill/>
          <a:ln w="9525" cap="flat" cmpd="sng">
            <a:solidFill>
              <a:srgbClr val="F9F9F9"/>
            </a:solidFill>
            <a:prstDash val="solid"/>
            <a:round/>
            <a:headEnd type="none" w="sm" len="sm"/>
            <a:tailEnd type="none" w="sm" len="sm"/>
          </a:ln>
        </p:spPr>
      </p:cxnSp>
      <p:sp>
        <p:nvSpPr>
          <p:cNvPr id="217" name="Google Shape;217;p17"/>
          <p:cNvSpPr/>
          <p:nvPr/>
        </p:nvSpPr>
        <p:spPr>
          <a:xfrm>
            <a:off x="2700338" y="2205038"/>
            <a:ext cx="3240087" cy="1511300"/>
          </a:xfrm>
          <a:prstGeom prst="cloud">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2400">
                <a:solidFill>
                  <a:schemeClr val="lt1"/>
                </a:solidFill>
                <a:latin typeface="Arial"/>
                <a:ea typeface="Arial"/>
                <a:cs typeface="Arial"/>
                <a:sym typeface="Arial"/>
              </a:rPr>
              <a:t>Sieć internet</a:t>
            </a:r>
            <a:endParaRPr sz="2400">
              <a:solidFill>
                <a:schemeClr val="lt1"/>
              </a:solidFill>
              <a:latin typeface="Arial"/>
              <a:ea typeface="Arial"/>
              <a:cs typeface="Arial"/>
              <a:sym typeface="Arial"/>
            </a:endParaRPr>
          </a:p>
        </p:txBody>
      </p:sp>
      <p:sp>
        <p:nvSpPr>
          <p:cNvPr id="218" name="Google Shape;218;p17"/>
          <p:cNvSpPr/>
          <p:nvPr/>
        </p:nvSpPr>
        <p:spPr>
          <a:xfrm>
            <a:off x="323529" y="981075"/>
            <a:ext cx="2273622" cy="792163"/>
          </a:xfrm>
          <a:prstGeom prst="cloud">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500">
                <a:solidFill>
                  <a:schemeClr val="lt1"/>
                </a:solidFill>
                <a:latin typeface="Arial"/>
                <a:ea typeface="Arial"/>
                <a:cs typeface="Arial"/>
                <a:sym typeface="Arial"/>
              </a:rPr>
              <a:t>Przeglądanie stron</a:t>
            </a:r>
            <a:endParaRPr/>
          </a:p>
        </p:txBody>
      </p:sp>
      <p:sp>
        <p:nvSpPr>
          <p:cNvPr id="219" name="Google Shape;219;p17"/>
          <p:cNvSpPr/>
          <p:nvPr/>
        </p:nvSpPr>
        <p:spPr>
          <a:xfrm>
            <a:off x="2597150" y="381000"/>
            <a:ext cx="1079500" cy="600075"/>
          </a:xfrm>
          <a:prstGeom prst="cloud">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500">
                <a:solidFill>
                  <a:schemeClr val="lt1"/>
                </a:solidFill>
                <a:latin typeface="Arial"/>
                <a:ea typeface="Arial"/>
                <a:cs typeface="Arial"/>
                <a:sym typeface="Arial"/>
              </a:rPr>
              <a:t>FTP</a:t>
            </a:r>
            <a:endParaRPr/>
          </a:p>
        </p:txBody>
      </p:sp>
      <p:sp>
        <p:nvSpPr>
          <p:cNvPr id="220" name="Google Shape;220;p17"/>
          <p:cNvSpPr/>
          <p:nvPr/>
        </p:nvSpPr>
        <p:spPr>
          <a:xfrm>
            <a:off x="3563938" y="981075"/>
            <a:ext cx="1223962" cy="600075"/>
          </a:xfrm>
          <a:prstGeom prst="cloud">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500">
                <a:solidFill>
                  <a:schemeClr val="lt1"/>
                </a:solidFill>
                <a:latin typeface="Arial"/>
                <a:ea typeface="Arial"/>
                <a:cs typeface="Arial"/>
                <a:sym typeface="Arial"/>
              </a:rPr>
              <a:t>e-mail</a:t>
            </a:r>
            <a:endParaRPr/>
          </a:p>
        </p:txBody>
      </p:sp>
      <p:sp>
        <p:nvSpPr>
          <p:cNvPr id="221" name="Google Shape;221;p17"/>
          <p:cNvSpPr/>
          <p:nvPr/>
        </p:nvSpPr>
        <p:spPr>
          <a:xfrm>
            <a:off x="5113338" y="203200"/>
            <a:ext cx="2257425" cy="1452563"/>
          </a:xfrm>
          <a:prstGeom prst="cloud">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500">
                <a:solidFill>
                  <a:schemeClr val="lt1"/>
                </a:solidFill>
                <a:latin typeface="Arial"/>
                <a:ea typeface="Arial"/>
                <a:cs typeface="Arial"/>
                <a:sym typeface="Arial"/>
              </a:rPr>
              <a:t>Rozmowy w czasie rzeczywistym</a:t>
            </a:r>
            <a:endParaRPr/>
          </a:p>
        </p:txBody>
      </p:sp>
      <p:sp>
        <p:nvSpPr>
          <p:cNvPr id="222" name="Google Shape;222;p17"/>
          <p:cNvSpPr/>
          <p:nvPr/>
        </p:nvSpPr>
        <p:spPr>
          <a:xfrm>
            <a:off x="509588" y="2182813"/>
            <a:ext cx="1830387" cy="792162"/>
          </a:xfrm>
          <a:prstGeom prst="cloud">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500">
                <a:solidFill>
                  <a:schemeClr val="lt1"/>
                </a:solidFill>
                <a:latin typeface="Arial"/>
                <a:ea typeface="Arial"/>
                <a:cs typeface="Arial"/>
                <a:sym typeface="Arial"/>
              </a:rPr>
              <a:t>Fora dyskusyjne</a:t>
            </a:r>
            <a:endParaRPr/>
          </a:p>
        </p:txBody>
      </p:sp>
      <p:sp>
        <p:nvSpPr>
          <p:cNvPr id="223" name="Google Shape;223;p17"/>
          <p:cNvSpPr/>
          <p:nvPr/>
        </p:nvSpPr>
        <p:spPr>
          <a:xfrm>
            <a:off x="1731963" y="4251325"/>
            <a:ext cx="2552700" cy="979488"/>
          </a:xfrm>
          <a:prstGeom prst="cloud">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500">
                <a:solidFill>
                  <a:schemeClr val="lt1"/>
                </a:solidFill>
                <a:latin typeface="Arial"/>
                <a:ea typeface="Arial"/>
                <a:cs typeface="Arial"/>
                <a:sym typeface="Arial"/>
              </a:rPr>
              <a:t>telekonferencje</a:t>
            </a:r>
            <a:endParaRPr/>
          </a:p>
        </p:txBody>
      </p:sp>
      <p:sp>
        <p:nvSpPr>
          <p:cNvPr id="224" name="Google Shape;224;p17"/>
          <p:cNvSpPr/>
          <p:nvPr/>
        </p:nvSpPr>
        <p:spPr>
          <a:xfrm>
            <a:off x="6138863" y="3267075"/>
            <a:ext cx="2103437" cy="792163"/>
          </a:xfrm>
          <a:prstGeom prst="cloud">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500">
                <a:solidFill>
                  <a:schemeClr val="lt1"/>
                </a:solidFill>
                <a:latin typeface="Arial"/>
                <a:ea typeface="Arial"/>
                <a:cs typeface="Arial"/>
                <a:sym typeface="Arial"/>
              </a:rPr>
              <a:t>Sklepy internetowe</a:t>
            </a:r>
            <a:endParaRPr/>
          </a:p>
        </p:txBody>
      </p:sp>
      <p:sp>
        <p:nvSpPr>
          <p:cNvPr id="225" name="Google Shape;225;p17"/>
          <p:cNvSpPr/>
          <p:nvPr/>
        </p:nvSpPr>
        <p:spPr>
          <a:xfrm>
            <a:off x="6804025" y="1655763"/>
            <a:ext cx="1728788" cy="792162"/>
          </a:xfrm>
          <a:prstGeom prst="cloud">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500">
                <a:solidFill>
                  <a:schemeClr val="lt1"/>
                </a:solidFill>
                <a:latin typeface="Arial"/>
                <a:ea typeface="Arial"/>
                <a:cs typeface="Arial"/>
                <a:sym typeface="Arial"/>
              </a:rPr>
              <a:t>aukcje</a:t>
            </a:r>
            <a:endParaRPr/>
          </a:p>
        </p:txBody>
      </p:sp>
      <p:sp>
        <p:nvSpPr>
          <p:cNvPr id="226" name="Google Shape;226;p17"/>
          <p:cNvSpPr/>
          <p:nvPr/>
        </p:nvSpPr>
        <p:spPr>
          <a:xfrm>
            <a:off x="508000" y="3313113"/>
            <a:ext cx="2089150" cy="792162"/>
          </a:xfrm>
          <a:prstGeom prst="cloud">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500">
                <a:solidFill>
                  <a:schemeClr val="lt1"/>
                </a:solidFill>
                <a:latin typeface="Arial"/>
                <a:ea typeface="Arial"/>
                <a:cs typeface="Arial"/>
                <a:sym typeface="Arial"/>
              </a:rPr>
              <a:t>Bankowość internetowa</a:t>
            </a:r>
            <a:endParaRPr/>
          </a:p>
        </p:txBody>
      </p:sp>
      <p:sp>
        <p:nvSpPr>
          <p:cNvPr id="227" name="Google Shape;227;p17"/>
          <p:cNvSpPr/>
          <p:nvPr/>
        </p:nvSpPr>
        <p:spPr>
          <a:xfrm>
            <a:off x="3771900" y="5265738"/>
            <a:ext cx="2192338" cy="1030287"/>
          </a:xfrm>
          <a:prstGeom prst="cloud">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500">
                <a:solidFill>
                  <a:schemeClr val="lt1"/>
                </a:solidFill>
                <a:latin typeface="Arial"/>
                <a:ea typeface="Arial"/>
                <a:cs typeface="Arial"/>
                <a:sym typeface="Arial"/>
              </a:rPr>
              <a:t>Telefonia internetowa</a:t>
            </a:r>
            <a:endParaRPr/>
          </a:p>
        </p:txBody>
      </p:sp>
      <p:sp>
        <p:nvSpPr>
          <p:cNvPr id="228" name="Google Shape;228;p17"/>
          <p:cNvSpPr/>
          <p:nvPr/>
        </p:nvSpPr>
        <p:spPr>
          <a:xfrm>
            <a:off x="5713413" y="4343400"/>
            <a:ext cx="2387600" cy="1008063"/>
          </a:xfrm>
          <a:prstGeom prst="cloud">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500">
                <a:solidFill>
                  <a:schemeClr val="lt1"/>
                </a:solidFill>
                <a:latin typeface="Arial"/>
                <a:ea typeface="Arial"/>
                <a:cs typeface="Arial"/>
                <a:sym typeface="Arial"/>
              </a:rPr>
              <a:t>Usługi multimedialne</a:t>
            </a:r>
            <a:endParaRPr/>
          </a:p>
        </p:txBody>
      </p:sp>
      <p:sp>
        <p:nvSpPr>
          <p:cNvPr id="229" name="Google Shape;229;p17"/>
          <p:cNvSpPr/>
          <p:nvPr/>
        </p:nvSpPr>
        <p:spPr>
          <a:xfrm>
            <a:off x="212725" y="5165725"/>
            <a:ext cx="1716088" cy="1419225"/>
          </a:xfrm>
          <a:prstGeom prst="cloud">
            <a:avLst/>
          </a:prstGeom>
          <a:solidFill>
            <a:srgbClr val="00B0F0"/>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2400">
                <a:solidFill>
                  <a:schemeClr val="lt1"/>
                </a:solidFill>
                <a:latin typeface="Arial"/>
                <a:ea typeface="Arial"/>
                <a:cs typeface="Arial"/>
                <a:sym typeface="Arial"/>
              </a:rPr>
              <a:t>INNE</a:t>
            </a:r>
            <a:endParaRPr/>
          </a:p>
        </p:txBody>
      </p:sp>
      <p:cxnSp>
        <p:nvCxnSpPr>
          <p:cNvPr id="230" name="Google Shape;230;p17"/>
          <p:cNvCxnSpPr>
            <a:stCxn id="226" idx="0"/>
          </p:cNvCxnSpPr>
          <p:nvPr/>
        </p:nvCxnSpPr>
        <p:spPr>
          <a:xfrm rot="10800000" flipH="1">
            <a:off x="2595409" y="3428094"/>
            <a:ext cx="392100" cy="281100"/>
          </a:xfrm>
          <a:prstGeom prst="straightConnector1">
            <a:avLst/>
          </a:prstGeom>
          <a:noFill/>
          <a:ln w="9525" cap="flat" cmpd="sng">
            <a:solidFill>
              <a:srgbClr val="F9F9F9"/>
            </a:solidFill>
            <a:prstDash val="solid"/>
            <a:round/>
            <a:headEnd type="none" w="sm" len="sm"/>
            <a:tailEnd type="none" w="sm" len="sm"/>
          </a:ln>
        </p:spPr>
      </p:cxnSp>
      <p:cxnSp>
        <p:nvCxnSpPr>
          <p:cNvPr id="231" name="Google Shape;231;p17"/>
          <p:cNvCxnSpPr>
            <a:stCxn id="222" idx="0"/>
          </p:cNvCxnSpPr>
          <p:nvPr/>
        </p:nvCxnSpPr>
        <p:spPr>
          <a:xfrm>
            <a:off x="2338450" y="2578894"/>
            <a:ext cx="433500" cy="201600"/>
          </a:xfrm>
          <a:prstGeom prst="straightConnector1">
            <a:avLst/>
          </a:prstGeom>
          <a:noFill/>
          <a:ln w="9525" cap="flat" cmpd="sng">
            <a:solidFill>
              <a:srgbClr val="F9F9F9"/>
            </a:solidFill>
            <a:prstDash val="solid"/>
            <a:round/>
            <a:headEnd type="none" w="sm" len="sm"/>
            <a:tailEnd type="none" w="sm" len="sm"/>
          </a:ln>
        </p:spPr>
      </p:cxnSp>
      <p:cxnSp>
        <p:nvCxnSpPr>
          <p:cNvPr id="232" name="Google Shape;232;p17"/>
          <p:cNvCxnSpPr>
            <a:stCxn id="218" idx="0"/>
          </p:cNvCxnSpPr>
          <p:nvPr/>
        </p:nvCxnSpPr>
        <p:spPr>
          <a:xfrm>
            <a:off x="2595256" y="1377157"/>
            <a:ext cx="608400" cy="1070700"/>
          </a:xfrm>
          <a:prstGeom prst="straightConnector1">
            <a:avLst/>
          </a:prstGeom>
          <a:noFill/>
          <a:ln w="9525" cap="flat" cmpd="sng">
            <a:solidFill>
              <a:srgbClr val="F9F9F9"/>
            </a:solidFill>
            <a:prstDash val="solid"/>
            <a:round/>
            <a:headEnd type="none" w="sm" len="sm"/>
            <a:tailEnd type="none" w="sm" len="sm"/>
          </a:ln>
        </p:spPr>
      </p:cxnSp>
      <p:cxnSp>
        <p:nvCxnSpPr>
          <p:cNvPr id="233" name="Google Shape;233;p17"/>
          <p:cNvCxnSpPr>
            <a:stCxn id="220" idx="1"/>
            <a:endCxn id="217" idx="3"/>
          </p:cNvCxnSpPr>
          <p:nvPr/>
        </p:nvCxnSpPr>
        <p:spPr>
          <a:xfrm>
            <a:off x="4175919" y="1580511"/>
            <a:ext cx="144600" cy="711000"/>
          </a:xfrm>
          <a:prstGeom prst="straightConnector1">
            <a:avLst/>
          </a:prstGeom>
          <a:noFill/>
          <a:ln w="9525" cap="flat" cmpd="sng">
            <a:solidFill>
              <a:srgbClr val="F9F9F9"/>
            </a:solidFill>
            <a:prstDash val="solid"/>
            <a:round/>
            <a:headEnd type="none" w="sm" len="sm"/>
            <a:tailEnd type="none" w="sm" len="sm"/>
          </a:ln>
        </p:spPr>
      </p:cxnSp>
      <p:cxnSp>
        <p:nvCxnSpPr>
          <p:cNvPr id="234" name="Google Shape;234;p17"/>
          <p:cNvCxnSpPr>
            <a:stCxn id="221" idx="1"/>
          </p:cNvCxnSpPr>
          <p:nvPr/>
        </p:nvCxnSpPr>
        <p:spPr>
          <a:xfrm flipH="1">
            <a:off x="5508550" y="1654216"/>
            <a:ext cx="733500" cy="695400"/>
          </a:xfrm>
          <a:prstGeom prst="straightConnector1">
            <a:avLst/>
          </a:prstGeom>
          <a:noFill/>
          <a:ln w="9525" cap="flat" cmpd="sng">
            <a:solidFill>
              <a:srgbClr val="F9F9F9"/>
            </a:solidFill>
            <a:prstDash val="solid"/>
            <a:round/>
            <a:headEnd type="none" w="sm" len="sm"/>
            <a:tailEnd type="none" w="sm" len="sm"/>
          </a:ln>
        </p:spPr>
      </p:cxnSp>
      <p:cxnSp>
        <p:nvCxnSpPr>
          <p:cNvPr id="235" name="Google Shape;235;p17"/>
          <p:cNvCxnSpPr>
            <a:stCxn id="225" idx="2"/>
          </p:cNvCxnSpPr>
          <p:nvPr/>
        </p:nvCxnSpPr>
        <p:spPr>
          <a:xfrm flipH="1">
            <a:off x="5866487" y="2051844"/>
            <a:ext cx="942900" cy="527100"/>
          </a:xfrm>
          <a:prstGeom prst="straightConnector1">
            <a:avLst/>
          </a:prstGeom>
          <a:noFill/>
          <a:ln w="9525" cap="flat" cmpd="sng">
            <a:solidFill>
              <a:srgbClr val="F9F9F9"/>
            </a:solidFill>
            <a:prstDash val="solid"/>
            <a:round/>
            <a:headEnd type="none" w="sm" len="sm"/>
            <a:tailEnd type="none" w="sm" len="sm"/>
          </a:ln>
        </p:spPr>
      </p:cxnSp>
      <p:cxnSp>
        <p:nvCxnSpPr>
          <p:cNvPr id="236" name="Google Shape;236;p17"/>
          <p:cNvCxnSpPr>
            <a:stCxn id="224" idx="2"/>
          </p:cNvCxnSpPr>
          <p:nvPr/>
        </p:nvCxnSpPr>
        <p:spPr>
          <a:xfrm rot="10800000">
            <a:off x="5580187" y="3212257"/>
            <a:ext cx="565200" cy="450900"/>
          </a:xfrm>
          <a:prstGeom prst="straightConnector1">
            <a:avLst/>
          </a:prstGeom>
          <a:noFill/>
          <a:ln w="9525" cap="flat" cmpd="sng">
            <a:solidFill>
              <a:srgbClr val="F9F9F9"/>
            </a:solidFill>
            <a:prstDash val="solid"/>
            <a:round/>
            <a:headEnd type="none" w="sm" len="sm"/>
            <a:tailEnd type="none" w="sm" len="sm"/>
          </a:ln>
        </p:spPr>
      </p:cxnSp>
      <p:cxnSp>
        <p:nvCxnSpPr>
          <p:cNvPr id="237" name="Google Shape;237;p17"/>
          <p:cNvCxnSpPr/>
          <p:nvPr/>
        </p:nvCxnSpPr>
        <p:spPr>
          <a:xfrm rot="10800000">
            <a:off x="5113338" y="3500438"/>
            <a:ext cx="1025525" cy="936625"/>
          </a:xfrm>
          <a:prstGeom prst="straightConnector1">
            <a:avLst/>
          </a:prstGeom>
          <a:noFill/>
          <a:ln w="9525" cap="flat" cmpd="sng">
            <a:solidFill>
              <a:srgbClr val="F9F9F9"/>
            </a:solidFill>
            <a:prstDash val="solid"/>
            <a:round/>
            <a:headEnd type="none" w="sm" len="sm"/>
            <a:tailEnd type="none" w="sm" len="sm"/>
          </a:ln>
        </p:spPr>
      </p:cxnSp>
      <p:cxnSp>
        <p:nvCxnSpPr>
          <p:cNvPr id="238" name="Google Shape;238;p17"/>
          <p:cNvCxnSpPr>
            <a:stCxn id="227" idx="3"/>
            <a:endCxn id="217" idx="1"/>
          </p:cNvCxnSpPr>
          <p:nvPr/>
        </p:nvCxnSpPr>
        <p:spPr>
          <a:xfrm rot="10800000">
            <a:off x="4320269" y="3714846"/>
            <a:ext cx="547800" cy="1609800"/>
          </a:xfrm>
          <a:prstGeom prst="straightConnector1">
            <a:avLst/>
          </a:prstGeom>
          <a:noFill/>
          <a:ln w="9525" cap="flat" cmpd="sng">
            <a:solidFill>
              <a:srgbClr val="F9F9F9"/>
            </a:solidFill>
            <a:prstDash val="solid"/>
            <a:round/>
            <a:headEnd type="none" w="sm" len="sm"/>
            <a:tailEnd type="none" w="sm" len="sm"/>
          </a:ln>
        </p:spPr>
      </p:cxnSp>
      <p:cxnSp>
        <p:nvCxnSpPr>
          <p:cNvPr id="239" name="Google Shape;239;p17"/>
          <p:cNvCxnSpPr>
            <a:stCxn id="223" idx="3"/>
          </p:cNvCxnSpPr>
          <p:nvPr/>
        </p:nvCxnSpPr>
        <p:spPr>
          <a:xfrm rot="10800000" flipH="1">
            <a:off x="3008313" y="3572328"/>
            <a:ext cx="763500" cy="735000"/>
          </a:xfrm>
          <a:prstGeom prst="straightConnector1">
            <a:avLst/>
          </a:prstGeom>
          <a:noFill/>
          <a:ln w="9525" cap="flat" cmpd="sng">
            <a:solidFill>
              <a:srgbClr val="F9F9F9"/>
            </a:solidFill>
            <a:prstDash val="solid"/>
            <a:round/>
            <a:headEnd type="none" w="sm" len="sm"/>
            <a:tailEnd type="none" w="sm" len="sm"/>
          </a:ln>
        </p:spPr>
      </p:cxnSp>
      <p:cxnSp>
        <p:nvCxnSpPr>
          <p:cNvPr id="240" name="Google Shape;240;p17"/>
          <p:cNvCxnSpPr/>
          <p:nvPr/>
        </p:nvCxnSpPr>
        <p:spPr>
          <a:xfrm>
            <a:off x="3181461" y="985115"/>
            <a:ext cx="632507" cy="1356448"/>
          </a:xfrm>
          <a:prstGeom prst="straightConnector1">
            <a:avLst/>
          </a:prstGeom>
          <a:noFill/>
          <a:ln w="9525" cap="flat" cmpd="sng">
            <a:solidFill>
              <a:srgbClr val="F9F9F9"/>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8"/>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2000" b="1">
                <a:latin typeface="Arial"/>
                <a:ea typeface="Arial"/>
                <a:cs typeface="Arial"/>
                <a:sym typeface="Arial"/>
              </a:rPr>
              <a:t>World Wide Web</a:t>
            </a:r>
            <a:br>
              <a:rPr lang="pl-PL" sz="2000" b="1">
                <a:latin typeface="Arial"/>
                <a:ea typeface="Arial"/>
                <a:cs typeface="Arial"/>
                <a:sym typeface="Arial"/>
              </a:rPr>
            </a:br>
            <a:endParaRPr sz="2000"/>
          </a:p>
        </p:txBody>
      </p:sp>
      <p:sp>
        <p:nvSpPr>
          <p:cNvPr id="246" name="Google Shape;246;p18"/>
          <p:cNvSpPr txBox="1"/>
          <p:nvPr/>
        </p:nvSpPr>
        <p:spPr>
          <a:xfrm>
            <a:off x="395536" y="1348800"/>
            <a:ext cx="8136904" cy="5262979"/>
          </a:xfrm>
          <a:prstGeom prst="rect">
            <a:avLst/>
          </a:prstGeom>
          <a:noFill/>
          <a:ln>
            <a:noFill/>
          </a:ln>
        </p:spPr>
        <p:txBody>
          <a:bodyPr spcFirstLastPara="1" wrap="square" lIns="91425" tIns="45700" rIns="91425" bIns="45700" anchor="t" anchorCtr="0">
            <a:spAutoFit/>
          </a:bodyPr>
          <a:lstStyle/>
          <a:p>
            <a:pPr marL="0" marR="0" lvl="0" indent="449263" algn="l" rtl="0">
              <a:spcBef>
                <a:spcPts val="0"/>
              </a:spcBef>
              <a:spcAft>
                <a:spcPts val="0"/>
              </a:spcAft>
              <a:buClr>
                <a:schemeClr val="lt1"/>
              </a:buClr>
              <a:buSzPts val="1600"/>
              <a:buFont typeface="Arial"/>
              <a:buNone/>
            </a:pPr>
            <a:r>
              <a:rPr lang="pl-PL" sz="1600">
                <a:solidFill>
                  <a:schemeClr val="lt1"/>
                </a:solidFill>
                <a:latin typeface="Arial"/>
                <a:ea typeface="Arial"/>
                <a:cs typeface="Arial"/>
                <a:sym typeface="Arial"/>
              </a:rPr>
              <a:t>World Wide Web (w skrócie WWW lub Web) jest multimedialnym, </a:t>
            </a:r>
            <a:br>
              <a:rPr lang="pl-PL" sz="1600">
                <a:solidFill>
                  <a:schemeClr val="lt1"/>
                </a:solidFill>
                <a:latin typeface="Arial"/>
                <a:ea typeface="Arial"/>
                <a:cs typeface="Arial"/>
                <a:sym typeface="Arial"/>
              </a:rPr>
            </a:br>
            <a:r>
              <a:rPr lang="pl-PL" sz="1600">
                <a:solidFill>
                  <a:schemeClr val="lt1"/>
                </a:solidFill>
                <a:latin typeface="Arial"/>
                <a:ea typeface="Arial"/>
                <a:cs typeface="Arial"/>
                <a:sym typeface="Arial"/>
              </a:rPr>
              <a:t>hipertekstowym systemem informacyjnym opartym na publicznie dostępnych, </a:t>
            </a:r>
            <a:br>
              <a:rPr lang="pl-PL" sz="1600">
                <a:solidFill>
                  <a:schemeClr val="lt1"/>
                </a:solidFill>
                <a:latin typeface="Arial"/>
                <a:ea typeface="Arial"/>
                <a:cs typeface="Arial"/>
                <a:sym typeface="Arial"/>
              </a:rPr>
            </a:br>
            <a:r>
              <a:rPr lang="pl-PL" sz="1600">
                <a:solidFill>
                  <a:schemeClr val="lt1"/>
                </a:solidFill>
                <a:latin typeface="Arial"/>
                <a:ea typeface="Arial"/>
                <a:cs typeface="Arial"/>
                <a:sym typeface="Arial"/>
              </a:rPr>
              <a:t>otwartych standardach. Podstawowym zadaniem WWW jest publikowanie</a:t>
            </a:r>
            <a:br>
              <a:rPr lang="pl-PL" sz="1600">
                <a:solidFill>
                  <a:schemeClr val="lt1"/>
                </a:solidFill>
                <a:latin typeface="Arial"/>
                <a:ea typeface="Arial"/>
                <a:cs typeface="Arial"/>
                <a:sym typeface="Arial"/>
              </a:rPr>
            </a:br>
            <a:r>
              <a:rPr lang="pl-PL" sz="1600">
                <a:solidFill>
                  <a:schemeClr val="lt1"/>
                </a:solidFill>
                <a:latin typeface="Arial"/>
                <a:ea typeface="Arial"/>
                <a:cs typeface="Arial"/>
                <a:sym typeface="Arial"/>
              </a:rPr>
              <a:t> informacji.</a:t>
            </a:r>
            <a:endParaRPr/>
          </a:p>
          <a:p>
            <a:pPr marL="0" marR="0" lvl="0" indent="449263" algn="l" rtl="0">
              <a:spcBef>
                <a:spcPts val="0"/>
              </a:spcBef>
              <a:spcAft>
                <a:spcPts val="0"/>
              </a:spcAft>
              <a:buClr>
                <a:schemeClr val="lt1"/>
              </a:buClr>
              <a:buSzPts val="1600"/>
              <a:buFont typeface="Arial"/>
              <a:buNone/>
            </a:pPr>
            <a:r>
              <a:rPr lang="pl-PL" sz="1600">
                <a:solidFill>
                  <a:schemeClr val="lt1"/>
                </a:solidFill>
                <a:latin typeface="Arial"/>
                <a:ea typeface="Arial"/>
                <a:cs typeface="Arial"/>
                <a:sym typeface="Arial"/>
              </a:rPr>
              <a:t>WWW jest siecią milionów komputerów działających w oparciu o model </a:t>
            </a:r>
            <a:br>
              <a:rPr lang="pl-PL" sz="1600">
                <a:solidFill>
                  <a:schemeClr val="lt1"/>
                </a:solidFill>
                <a:latin typeface="Arial"/>
                <a:ea typeface="Arial"/>
                <a:cs typeface="Arial"/>
                <a:sym typeface="Arial"/>
              </a:rPr>
            </a:br>
            <a:r>
              <a:rPr lang="pl-PL" sz="1600">
                <a:solidFill>
                  <a:schemeClr val="lt1"/>
                </a:solidFill>
                <a:latin typeface="Arial"/>
                <a:ea typeface="Arial"/>
                <a:cs typeface="Arial"/>
                <a:sym typeface="Arial"/>
              </a:rPr>
              <a:t>klient–serwer. Serwer przechowuje informacje i obsługuje zapytania klienta. </a:t>
            </a:r>
            <a:br>
              <a:rPr lang="pl-PL" sz="1600">
                <a:solidFill>
                  <a:schemeClr val="lt1"/>
                </a:solidFill>
                <a:latin typeface="Arial"/>
                <a:ea typeface="Arial"/>
                <a:cs typeface="Arial"/>
                <a:sym typeface="Arial"/>
              </a:rPr>
            </a:br>
            <a:r>
              <a:rPr lang="pl-PL" sz="1600">
                <a:solidFill>
                  <a:schemeClr val="lt1"/>
                </a:solidFill>
                <a:latin typeface="Arial"/>
                <a:ea typeface="Arial"/>
                <a:cs typeface="Arial"/>
                <a:sym typeface="Arial"/>
              </a:rPr>
              <a:t>Klient tworzy zapytanie, wysyła, odbiera je i przetwarza, a następnie wyświetla </a:t>
            </a:r>
            <a:br>
              <a:rPr lang="pl-PL" sz="1600">
                <a:solidFill>
                  <a:schemeClr val="lt1"/>
                </a:solidFill>
                <a:latin typeface="Arial"/>
                <a:ea typeface="Arial"/>
                <a:cs typeface="Arial"/>
                <a:sym typeface="Arial"/>
              </a:rPr>
            </a:br>
            <a:r>
              <a:rPr lang="pl-PL" sz="1600">
                <a:solidFill>
                  <a:schemeClr val="lt1"/>
                </a:solidFill>
                <a:latin typeface="Arial"/>
                <a:ea typeface="Arial"/>
                <a:cs typeface="Arial"/>
                <a:sym typeface="Arial"/>
              </a:rPr>
              <a:t>informacje dla końcowego użytkownika. Klientem sieci Web jest najczęściej </a:t>
            </a:r>
            <a:br>
              <a:rPr lang="pl-PL" sz="1600">
                <a:solidFill>
                  <a:schemeClr val="lt1"/>
                </a:solidFill>
                <a:latin typeface="Arial"/>
                <a:ea typeface="Arial"/>
                <a:cs typeface="Arial"/>
                <a:sym typeface="Arial"/>
              </a:rPr>
            </a:br>
            <a:r>
              <a:rPr lang="pl-PL" sz="1600">
                <a:solidFill>
                  <a:schemeClr val="lt1"/>
                </a:solidFill>
                <a:latin typeface="Arial"/>
                <a:ea typeface="Arial"/>
                <a:cs typeface="Arial"/>
                <a:sym typeface="Arial"/>
              </a:rPr>
              <a:t>przeglądarka internetowa.</a:t>
            </a:r>
            <a:endParaRPr/>
          </a:p>
          <a:p>
            <a:pPr marL="0" marR="0" lvl="0" indent="0" algn="l" rtl="0">
              <a:spcBef>
                <a:spcPts val="0"/>
              </a:spcBef>
              <a:spcAft>
                <a:spcPts val="0"/>
              </a:spcAft>
              <a:buClr>
                <a:schemeClr val="dk1"/>
              </a:buClr>
              <a:buSzPts val="1600"/>
              <a:buFont typeface="Calibri"/>
              <a:buNone/>
            </a:pPr>
            <a:endParaRPr sz="1600">
              <a:solidFill>
                <a:schemeClr val="lt1"/>
              </a:solidFill>
              <a:latin typeface="Arial"/>
              <a:ea typeface="Arial"/>
              <a:cs typeface="Arial"/>
              <a:sym typeface="Arial"/>
            </a:endParaRPr>
          </a:p>
          <a:p>
            <a:pPr marL="0" marR="0" lvl="0" indent="0" algn="l" rtl="0">
              <a:spcBef>
                <a:spcPts val="0"/>
              </a:spcBef>
              <a:spcAft>
                <a:spcPts val="0"/>
              </a:spcAft>
              <a:buClr>
                <a:schemeClr val="lt1"/>
              </a:buClr>
              <a:buSzPts val="1600"/>
              <a:buFont typeface="Arial"/>
              <a:buNone/>
            </a:pPr>
            <a:r>
              <a:rPr lang="pl-PL" sz="1600">
                <a:solidFill>
                  <a:schemeClr val="lt1"/>
                </a:solidFill>
                <a:latin typeface="Arial"/>
                <a:ea typeface="Arial"/>
                <a:cs typeface="Arial"/>
                <a:sym typeface="Arial"/>
              </a:rPr>
              <a:t>Cechy WWW:</a:t>
            </a:r>
            <a:endParaRPr/>
          </a:p>
          <a:p>
            <a:pPr marL="457200" marR="0" lvl="1" indent="-101600" algn="l" rtl="0">
              <a:spcBef>
                <a:spcPts val="0"/>
              </a:spcBef>
              <a:spcAft>
                <a:spcPts val="0"/>
              </a:spcAft>
              <a:buClr>
                <a:schemeClr val="lt1"/>
              </a:buClr>
              <a:buSzPts val="1600"/>
              <a:buFont typeface="Arial"/>
              <a:buChar char="•"/>
            </a:pPr>
            <a:r>
              <a:rPr lang="pl-PL" sz="1600" b="0" i="0" u="none" strike="noStrike" cap="none">
                <a:solidFill>
                  <a:schemeClr val="lt1"/>
                </a:solidFill>
                <a:latin typeface="Arial"/>
                <a:ea typeface="Arial"/>
                <a:cs typeface="Arial"/>
                <a:sym typeface="Arial"/>
              </a:rPr>
              <a:t>hipertekstowy system informacyjny</a:t>
            </a:r>
            <a:endParaRPr/>
          </a:p>
          <a:p>
            <a:pPr marL="457200" marR="0" lvl="1" indent="-101600" algn="l" rtl="0">
              <a:spcBef>
                <a:spcPts val="0"/>
              </a:spcBef>
              <a:spcAft>
                <a:spcPts val="0"/>
              </a:spcAft>
              <a:buClr>
                <a:schemeClr val="lt1"/>
              </a:buClr>
              <a:buSzPts val="1600"/>
              <a:buFont typeface="Arial"/>
              <a:buChar char="•"/>
            </a:pPr>
            <a:r>
              <a:rPr lang="pl-PL" sz="1600" b="0" i="0" u="none" strike="noStrike" cap="none">
                <a:solidFill>
                  <a:schemeClr val="lt1"/>
                </a:solidFill>
                <a:latin typeface="Arial"/>
                <a:ea typeface="Arial"/>
                <a:cs typeface="Arial"/>
                <a:sym typeface="Arial"/>
              </a:rPr>
              <a:t>graficzna reprezentacja informacji</a:t>
            </a:r>
            <a:endParaRPr/>
          </a:p>
          <a:p>
            <a:pPr marL="457200" marR="0" lvl="1" indent="-101600" algn="l" rtl="0">
              <a:spcBef>
                <a:spcPts val="0"/>
              </a:spcBef>
              <a:spcAft>
                <a:spcPts val="0"/>
              </a:spcAft>
              <a:buClr>
                <a:schemeClr val="lt1"/>
              </a:buClr>
              <a:buSzPts val="1600"/>
              <a:buFont typeface="Arial"/>
              <a:buChar char="•"/>
            </a:pPr>
            <a:r>
              <a:rPr lang="pl-PL" sz="1600" b="0" i="0" u="none" strike="noStrike" cap="none">
                <a:solidFill>
                  <a:schemeClr val="lt1"/>
                </a:solidFill>
                <a:latin typeface="Arial"/>
                <a:ea typeface="Arial"/>
                <a:cs typeface="Arial"/>
                <a:sym typeface="Arial"/>
              </a:rPr>
              <a:t>łatwa nawigacja</a:t>
            </a:r>
            <a:endParaRPr/>
          </a:p>
          <a:p>
            <a:pPr marL="457200" marR="0" lvl="1" indent="-101600" algn="l" rtl="0">
              <a:spcBef>
                <a:spcPts val="0"/>
              </a:spcBef>
              <a:spcAft>
                <a:spcPts val="0"/>
              </a:spcAft>
              <a:buClr>
                <a:schemeClr val="lt1"/>
              </a:buClr>
              <a:buSzPts val="1600"/>
              <a:buFont typeface="Arial"/>
              <a:buChar char="•"/>
            </a:pPr>
            <a:r>
              <a:rPr lang="pl-PL" sz="1600" b="0" i="0" u="none" strike="noStrike" cap="none">
                <a:solidFill>
                  <a:schemeClr val="lt1"/>
                </a:solidFill>
                <a:latin typeface="Arial"/>
                <a:ea typeface="Arial"/>
                <a:cs typeface="Arial"/>
                <a:sym typeface="Arial"/>
              </a:rPr>
              <a:t>system wieloplatformowy</a:t>
            </a:r>
            <a:endParaRPr/>
          </a:p>
          <a:p>
            <a:pPr marL="457200" marR="0" lvl="1" indent="-101600" algn="l" rtl="0">
              <a:spcBef>
                <a:spcPts val="0"/>
              </a:spcBef>
              <a:spcAft>
                <a:spcPts val="0"/>
              </a:spcAft>
              <a:buClr>
                <a:schemeClr val="lt1"/>
              </a:buClr>
              <a:buSzPts val="1600"/>
              <a:buFont typeface="Arial"/>
              <a:buChar char="•"/>
            </a:pPr>
            <a:r>
              <a:rPr lang="pl-PL" sz="1600" b="0" i="0" u="none" strike="noStrike" cap="none">
                <a:solidFill>
                  <a:schemeClr val="lt1"/>
                </a:solidFill>
                <a:latin typeface="Arial"/>
                <a:ea typeface="Arial"/>
                <a:cs typeface="Arial"/>
                <a:sym typeface="Arial"/>
              </a:rPr>
              <a:t>system rozproszony</a:t>
            </a:r>
            <a:endParaRPr/>
          </a:p>
          <a:p>
            <a:pPr marL="457200" marR="0" lvl="1" indent="-101600" algn="l" rtl="0">
              <a:spcBef>
                <a:spcPts val="0"/>
              </a:spcBef>
              <a:spcAft>
                <a:spcPts val="0"/>
              </a:spcAft>
              <a:buClr>
                <a:schemeClr val="lt1"/>
              </a:buClr>
              <a:buSzPts val="1600"/>
              <a:buFont typeface="Arial"/>
              <a:buChar char="•"/>
            </a:pPr>
            <a:r>
              <a:rPr lang="pl-PL" sz="1600" b="0" i="0" u="none" strike="noStrike" cap="none">
                <a:solidFill>
                  <a:schemeClr val="lt1"/>
                </a:solidFill>
                <a:latin typeface="Arial"/>
                <a:ea typeface="Arial"/>
                <a:cs typeface="Arial"/>
                <a:sym typeface="Arial"/>
              </a:rPr>
              <a:t>sieć dynamiczna</a:t>
            </a:r>
            <a:endParaRPr/>
          </a:p>
          <a:p>
            <a:pPr marL="457200" marR="0" lvl="1" indent="-101600" algn="l" rtl="0">
              <a:spcBef>
                <a:spcPts val="0"/>
              </a:spcBef>
              <a:spcAft>
                <a:spcPts val="0"/>
              </a:spcAft>
              <a:buClr>
                <a:schemeClr val="lt1"/>
              </a:buClr>
              <a:buSzPts val="1600"/>
              <a:buFont typeface="Arial"/>
              <a:buChar char="•"/>
            </a:pPr>
            <a:r>
              <a:rPr lang="pl-PL" sz="1600" b="0" i="0" u="none" strike="noStrike" cap="none">
                <a:solidFill>
                  <a:schemeClr val="lt1"/>
                </a:solidFill>
                <a:latin typeface="Arial"/>
                <a:ea typeface="Arial"/>
                <a:cs typeface="Arial"/>
                <a:sym typeface="Arial"/>
              </a:rPr>
              <a:t>sieć interaktywna </a:t>
            </a:r>
            <a:endParaRPr/>
          </a:p>
          <a:p>
            <a:pPr marL="457200" marR="0" lvl="1" indent="-101600" algn="l" rtl="0">
              <a:spcBef>
                <a:spcPts val="0"/>
              </a:spcBef>
              <a:spcAft>
                <a:spcPts val="0"/>
              </a:spcAft>
              <a:buClr>
                <a:schemeClr val="lt1"/>
              </a:buClr>
              <a:buSzPts val="1600"/>
              <a:buFont typeface="Arial"/>
              <a:buChar char="•"/>
            </a:pPr>
            <a:r>
              <a:rPr lang="pl-PL" sz="1600" b="0" i="0" u="none" strike="noStrike" cap="none">
                <a:solidFill>
                  <a:schemeClr val="lt1"/>
                </a:solidFill>
                <a:latin typeface="Arial"/>
                <a:ea typeface="Arial"/>
                <a:cs typeface="Arial"/>
                <a:sym typeface="Arial"/>
              </a:rPr>
              <a:t>uniwersalny sposób nazewnictwa zasobów informacyjnych (URI)</a:t>
            </a:r>
            <a:endParaRPr/>
          </a:p>
          <a:p>
            <a:pPr marL="457200" marR="0" lvl="1" indent="-101600" algn="l" rtl="0">
              <a:spcBef>
                <a:spcPts val="0"/>
              </a:spcBef>
              <a:spcAft>
                <a:spcPts val="0"/>
              </a:spcAft>
              <a:buClr>
                <a:schemeClr val="lt1"/>
              </a:buClr>
              <a:buSzPts val="1600"/>
              <a:buFont typeface="Arial"/>
              <a:buChar char="•"/>
            </a:pPr>
            <a:r>
              <a:rPr lang="pl-PL" sz="1600" b="0" i="0" u="none" strike="noStrike" cap="none">
                <a:solidFill>
                  <a:schemeClr val="lt1"/>
                </a:solidFill>
                <a:latin typeface="Arial"/>
                <a:ea typeface="Arial"/>
                <a:cs typeface="Arial"/>
                <a:sym typeface="Arial"/>
              </a:rPr>
              <a:t>ustalony protokół dostępu do zasobów (HTTP)</a:t>
            </a:r>
            <a:endParaRPr/>
          </a:p>
          <a:p>
            <a:pPr marL="457200" marR="0" lvl="1" indent="-101600" algn="l" rtl="0">
              <a:spcBef>
                <a:spcPts val="0"/>
              </a:spcBef>
              <a:spcAft>
                <a:spcPts val="0"/>
              </a:spcAft>
              <a:buClr>
                <a:schemeClr val="lt1"/>
              </a:buClr>
              <a:buSzPts val="1600"/>
              <a:buFont typeface="Arial"/>
              <a:buChar char="•"/>
            </a:pPr>
            <a:r>
              <a:rPr lang="pl-PL" sz="1600" b="0" i="0" u="none" strike="noStrike" cap="none">
                <a:solidFill>
                  <a:schemeClr val="lt1"/>
                </a:solidFill>
                <a:latin typeface="Arial"/>
                <a:ea typeface="Arial"/>
                <a:cs typeface="Arial"/>
                <a:sym typeface="Arial"/>
              </a:rPr>
              <a:t>stosowanie specjalnego typu języka w celu nawigacji po zasobach (HTML)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300037" y="1065214"/>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2000"/>
              <a:t>Historia języka</a:t>
            </a:r>
            <a:endParaRPr sz="2000"/>
          </a:p>
        </p:txBody>
      </p:sp>
      <p:sp>
        <p:nvSpPr>
          <p:cNvPr id="252" name="Google Shape;252;p19"/>
          <p:cNvSpPr/>
          <p:nvPr/>
        </p:nvSpPr>
        <p:spPr>
          <a:xfrm>
            <a:off x="179388" y="5013325"/>
            <a:ext cx="8964612" cy="360363"/>
          </a:xfrm>
          <a:prstGeom prst="rightArrow">
            <a:avLst>
              <a:gd name="adj1" fmla="val 50000"/>
              <a:gd name="adj2" fmla="val 50000"/>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3" name="Google Shape;253;p19"/>
          <p:cNvSpPr/>
          <p:nvPr/>
        </p:nvSpPr>
        <p:spPr>
          <a:xfrm>
            <a:off x="106363" y="3068638"/>
            <a:ext cx="1081087" cy="2016125"/>
          </a:xfrm>
          <a:prstGeom prst="downArrowCallout">
            <a:avLst>
              <a:gd name="adj1" fmla="val 25000"/>
              <a:gd name="adj2" fmla="val 25000"/>
              <a:gd name="adj3" fmla="val 25000"/>
              <a:gd name="adj4" fmla="val 64977"/>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1960</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Opracowanie języka GML przez IBM</a:t>
            </a:r>
            <a:endParaRPr/>
          </a:p>
        </p:txBody>
      </p:sp>
      <p:sp>
        <p:nvSpPr>
          <p:cNvPr id="254" name="Google Shape;254;p19"/>
          <p:cNvSpPr/>
          <p:nvPr/>
        </p:nvSpPr>
        <p:spPr>
          <a:xfrm>
            <a:off x="1258888" y="3068638"/>
            <a:ext cx="1081087" cy="2016125"/>
          </a:xfrm>
          <a:prstGeom prst="downArrowCallout">
            <a:avLst>
              <a:gd name="adj1" fmla="val 25000"/>
              <a:gd name="adj2" fmla="val 25000"/>
              <a:gd name="adj3" fmla="val 25000"/>
              <a:gd name="adj4" fmla="val 64977"/>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1978</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Język GML</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przekształca się w SGML</a:t>
            </a:r>
            <a:endParaRPr/>
          </a:p>
        </p:txBody>
      </p:sp>
      <p:sp>
        <p:nvSpPr>
          <p:cNvPr id="255" name="Google Shape;255;p19"/>
          <p:cNvSpPr/>
          <p:nvPr/>
        </p:nvSpPr>
        <p:spPr>
          <a:xfrm>
            <a:off x="2411413" y="2492375"/>
            <a:ext cx="1152525" cy="2592388"/>
          </a:xfrm>
          <a:prstGeom prst="downArrowCallout">
            <a:avLst>
              <a:gd name="adj1" fmla="val 25000"/>
              <a:gd name="adj2" fmla="val 25000"/>
              <a:gd name="adj3" fmla="val 25000"/>
              <a:gd name="adj4" fmla="val 84779"/>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1989</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Tim Berners- Lee opracowywuje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pierwszą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wersję HTML, która publikuje dopiero w 1991</a:t>
            </a:r>
            <a:endParaRPr/>
          </a:p>
        </p:txBody>
      </p:sp>
      <p:sp>
        <p:nvSpPr>
          <p:cNvPr id="256" name="Google Shape;256;p19"/>
          <p:cNvSpPr/>
          <p:nvPr/>
        </p:nvSpPr>
        <p:spPr>
          <a:xfrm>
            <a:off x="3635375" y="3068638"/>
            <a:ext cx="936625" cy="2016125"/>
          </a:xfrm>
          <a:prstGeom prst="downArrowCallout">
            <a:avLst>
              <a:gd name="adj1" fmla="val 25000"/>
              <a:gd name="adj2" fmla="val 25000"/>
              <a:gd name="adj3" fmla="val 25000"/>
              <a:gd name="adj4" fmla="val 64977"/>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1995</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W3C zatwierdza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HTML 2.0</a:t>
            </a:r>
            <a:endParaRPr/>
          </a:p>
        </p:txBody>
      </p:sp>
      <p:sp>
        <p:nvSpPr>
          <p:cNvPr id="257" name="Google Shape;257;p19"/>
          <p:cNvSpPr/>
          <p:nvPr/>
        </p:nvSpPr>
        <p:spPr>
          <a:xfrm>
            <a:off x="4643437" y="2492375"/>
            <a:ext cx="1008063" cy="2736850"/>
          </a:xfrm>
          <a:prstGeom prst="downArrowCallout">
            <a:avLst>
              <a:gd name="adj1" fmla="val 25000"/>
              <a:gd name="adj2" fmla="val 25000"/>
              <a:gd name="adj3" fmla="val 25000"/>
              <a:gd name="adj4" fmla="val 64977"/>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1995</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powstaje nowa specyfikacja HTML 3.0, która nigdy nie  wchodzi  w życie</a:t>
            </a:r>
            <a:endParaRPr/>
          </a:p>
        </p:txBody>
      </p:sp>
      <p:sp>
        <p:nvSpPr>
          <p:cNvPr id="258" name="Google Shape;258;p19"/>
          <p:cNvSpPr/>
          <p:nvPr/>
        </p:nvSpPr>
        <p:spPr>
          <a:xfrm>
            <a:off x="5400557" y="3093690"/>
            <a:ext cx="720725" cy="2016125"/>
          </a:xfrm>
          <a:prstGeom prst="downArrowCallout">
            <a:avLst>
              <a:gd name="adj1" fmla="val 25000"/>
              <a:gd name="adj2" fmla="val 25000"/>
              <a:gd name="adj3" fmla="val 25000"/>
              <a:gd name="adj4" fmla="val 64977"/>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1996</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bawimy się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HTML  3.2</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(tabele)</a:t>
            </a:r>
            <a:endParaRPr/>
          </a:p>
        </p:txBody>
      </p:sp>
      <p:sp>
        <p:nvSpPr>
          <p:cNvPr id="259" name="Google Shape;259;p19"/>
          <p:cNvSpPr/>
          <p:nvPr/>
        </p:nvSpPr>
        <p:spPr>
          <a:xfrm>
            <a:off x="6185135" y="3082926"/>
            <a:ext cx="720725" cy="2016125"/>
          </a:xfrm>
          <a:prstGeom prst="downArrowCallout">
            <a:avLst>
              <a:gd name="adj1" fmla="val 25000"/>
              <a:gd name="adj2" fmla="val 25000"/>
              <a:gd name="adj3" fmla="val 25000"/>
              <a:gd name="adj4" fmla="val 64977"/>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1998</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HTML  4.0</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(CSS)</a:t>
            </a:r>
            <a:endParaRPr/>
          </a:p>
        </p:txBody>
      </p:sp>
      <p:sp>
        <p:nvSpPr>
          <p:cNvPr id="260" name="Google Shape;260;p19"/>
          <p:cNvSpPr/>
          <p:nvPr/>
        </p:nvSpPr>
        <p:spPr>
          <a:xfrm>
            <a:off x="7002464" y="3104356"/>
            <a:ext cx="720725" cy="2016125"/>
          </a:xfrm>
          <a:prstGeom prst="downArrowCallout">
            <a:avLst>
              <a:gd name="adj1" fmla="val 25000"/>
              <a:gd name="adj2" fmla="val 25000"/>
              <a:gd name="adj3" fmla="val 25000"/>
              <a:gd name="adj4" fmla="val 64977"/>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1999</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HTML  4.01</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(CSS2)</a:t>
            </a:r>
            <a:endParaRPr/>
          </a:p>
        </p:txBody>
      </p:sp>
      <p:sp>
        <p:nvSpPr>
          <p:cNvPr id="261" name="Google Shape;261;p19"/>
          <p:cNvSpPr/>
          <p:nvPr/>
        </p:nvSpPr>
        <p:spPr>
          <a:xfrm>
            <a:off x="7845426" y="3082926"/>
            <a:ext cx="815975" cy="2016125"/>
          </a:xfrm>
          <a:prstGeom prst="downArrowCallout">
            <a:avLst>
              <a:gd name="adj1" fmla="val 25000"/>
              <a:gd name="adj2" fmla="val 25000"/>
              <a:gd name="adj3" fmla="val 25000"/>
              <a:gd name="adj4" fmla="val 64977"/>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2007</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Formalne prace nad </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HTML  5.0</a:t>
            </a:r>
            <a:endParaRPr/>
          </a:p>
        </p:txBody>
      </p:sp>
      <p:pic>
        <p:nvPicPr>
          <p:cNvPr id="262" name="Google Shape;262;p19" descr="cp.jpg"/>
          <p:cNvPicPr preferRelativeResize="0"/>
          <p:nvPr/>
        </p:nvPicPr>
        <p:blipFill rotWithShape="1">
          <a:blip r:embed="rId3">
            <a:alphaModFix/>
          </a:blip>
          <a:srcRect/>
          <a:stretch/>
        </p:blipFill>
        <p:spPr>
          <a:xfrm>
            <a:off x="179388" y="5373688"/>
            <a:ext cx="558800" cy="1181100"/>
          </a:xfrm>
          <a:prstGeom prst="rect">
            <a:avLst/>
          </a:prstGeom>
          <a:noFill/>
          <a:ln>
            <a:noFill/>
          </a:ln>
        </p:spPr>
      </p:pic>
      <p:pic>
        <p:nvPicPr>
          <p:cNvPr id="263" name="Google Shape;263;p19" descr="d1.png"/>
          <p:cNvPicPr preferRelativeResize="0"/>
          <p:nvPr/>
        </p:nvPicPr>
        <p:blipFill rotWithShape="1">
          <a:blip r:embed="rId4">
            <a:alphaModFix/>
          </a:blip>
          <a:srcRect/>
          <a:stretch/>
        </p:blipFill>
        <p:spPr>
          <a:xfrm>
            <a:off x="7380288" y="5373688"/>
            <a:ext cx="1343025" cy="1268412"/>
          </a:xfrm>
          <a:prstGeom prst="rect">
            <a:avLst/>
          </a:prstGeom>
          <a:noFill/>
          <a:ln>
            <a:noFill/>
          </a:ln>
        </p:spPr>
      </p:pic>
      <p:sp>
        <p:nvSpPr>
          <p:cNvPr id="264" name="Google Shape;264;p19"/>
          <p:cNvSpPr/>
          <p:nvPr/>
        </p:nvSpPr>
        <p:spPr>
          <a:xfrm>
            <a:off x="4572000" y="5300663"/>
            <a:ext cx="2592388" cy="720725"/>
          </a:xfrm>
          <a:prstGeom prst="bentUpArrow">
            <a:avLst>
              <a:gd name="adj1" fmla="val 25000"/>
              <a:gd name="adj2" fmla="val 25000"/>
              <a:gd name="adj3" fmla="val 25000"/>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5" name="Google Shape;265;p19"/>
          <p:cNvSpPr/>
          <p:nvPr/>
        </p:nvSpPr>
        <p:spPr>
          <a:xfrm>
            <a:off x="1835150" y="5445125"/>
            <a:ext cx="2736850" cy="1008063"/>
          </a:xfrm>
          <a:prstGeom prst="flowChartProcess">
            <a:avLst/>
          </a:prstGeom>
          <a:solidFill>
            <a:schemeClr val="accent1"/>
          </a:solidFill>
          <a:ln w="25400" cap="flat" cmpd="sng">
            <a:solidFill>
              <a:srgbClr val="2D59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a:solidFill>
                  <a:schemeClr val="lt1"/>
                </a:solidFill>
                <a:latin typeface="Arial"/>
                <a:ea typeface="Arial"/>
                <a:cs typeface="Arial"/>
                <a:sym typeface="Arial"/>
              </a:rPr>
              <a:t>1999 W3C proponuje XHTML 1.0, a następnie wydaje XHTML 1.1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gtEl>
                                        <p:attrNameLst>
                                          <p:attrName>style.visibility</p:attrName>
                                        </p:attrNameLst>
                                      </p:cBhvr>
                                      <p:to>
                                        <p:strVal val="visible"/>
                                      </p:to>
                                    </p:set>
                                    <p:animEffect transition="in" filter="fade">
                                      <p:cBhvr>
                                        <p:cTn id="12" dur="500"/>
                                        <p:tgtEl>
                                          <p:spTgt spid="2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500"/>
                                        <p:tgtEl>
                                          <p:spTgt spid="2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
                                        </p:tgtEl>
                                        <p:attrNameLst>
                                          <p:attrName>style.visibility</p:attrName>
                                        </p:attrNameLst>
                                      </p:cBhvr>
                                      <p:to>
                                        <p:strVal val="visible"/>
                                      </p:to>
                                    </p:set>
                                    <p:animEffect transition="in" filter="fade">
                                      <p:cBhvr>
                                        <p:cTn id="22" dur="500"/>
                                        <p:tgtEl>
                                          <p:spTgt spid="2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7"/>
                                        </p:tgtEl>
                                        <p:attrNameLst>
                                          <p:attrName>style.visibility</p:attrName>
                                        </p:attrNameLst>
                                      </p:cBhvr>
                                      <p:to>
                                        <p:strVal val="visible"/>
                                      </p:to>
                                    </p:set>
                                    <p:animEffect transition="in" filter="fade">
                                      <p:cBhvr>
                                        <p:cTn id="27" dur="500"/>
                                        <p:tgtEl>
                                          <p:spTgt spid="2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7"/>
                                        </p:tgtEl>
                                      </p:cBhvr>
                                    </p:animEffect>
                                    <p:set>
                                      <p:cBhvr>
                                        <p:cTn id="32" dur="1" fill="hold">
                                          <p:stCondLst>
                                            <p:cond delay="500"/>
                                          </p:stCondLst>
                                        </p:cTn>
                                        <p:tgtEl>
                                          <p:spTgt spid="25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8"/>
                                        </p:tgtEl>
                                        <p:attrNameLst>
                                          <p:attrName>style.visibility</p:attrName>
                                        </p:attrNameLst>
                                      </p:cBhvr>
                                      <p:to>
                                        <p:strVal val="visible"/>
                                      </p:to>
                                    </p:set>
                                    <p:animEffect transition="in" filter="fade">
                                      <p:cBhvr>
                                        <p:cTn id="37" dur="500"/>
                                        <p:tgtEl>
                                          <p:spTgt spid="2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9"/>
                                        </p:tgtEl>
                                        <p:attrNameLst>
                                          <p:attrName>style.visibility</p:attrName>
                                        </p:attrNameLst>
                                      </p:cBhvr>
                                      <p:to>
                                        <p:strVal val="visible"/>
                                      </p:to>
                                    </p:set>
                                    <p:animEffect transition="in" filter="fade">
                                      <p:cBhvr>
                                        <p:cTn id="42" dur="500"/>
                                        <p:tgtEl>
                                          <p:spTgt spid="25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0"/>
                                        </p:tgtEl>
                                        <p:attrNameLst>
                                          <p:attrName>style.visibility</p:attrName>
                                        </p:attrNameLst>
                                      </p:cBhvr>
                                      <p:to>
                                        <p:strVal val="visible"/>
                                      </p:to>
                                    </p:set>
                                    <p:animEffect transition="in" filter="fade">
                                      <p:cBhvr>
                                        <p:cTn id="47" dur="500"/>
                                        <p:tgtEl>
                                          <p:spTgt spid="26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4"/>
                                        </p:tgtEl>
                                        <p:attrNameLst>
                                          <p:attrName>style.visibility</p:attrName>
                                        </p:attrNameLst>
                                      </p:cBhvr>
                                      <p:to>
                                        <p:strVal val="visible"/>
                                      </p:to>
                                    </p:set>
                                    <p:animEffect transition="in" filter="fade">
                                      <p:cBhvr>
                                        <p:cTn id="52" dur="500"/>
                                        <p:tgtEl>
                                          <p:spTgt spid="264"/>
                                        </p:tgtEl>
                                      </p:cBhvr>
                                    </p:animEffect>
                                  </p:childTnLst>
                                </p:cTn>
                              </p:par>
                              <p:par>
                                <p:cTn id="53" presetID="10" presetClass="entr" presetSubtype="0" fill="hold" nodeType="withEffect">
                                  <p:stCondLst>
                                    <p:cond delay="0"/>
                                  </p:stCondLst>
                                  <p:childTnLst>
                                    <p:set>
                                      <p:cBhvr>
                                        <p:cTn id="54" dur="1" fill="hold">
                                          <p:stCondLst>
                                            <p:cond delay="0"/>
                                          </p:stCondLst>
                                        </p:cTn>
                                        <p:tgtEl>
                                          <p:spTgt spid="265"/>
                                        </p:tgtEl>
                                        <p:attrNameLst>
                                          <p:attrName>style.visibility</p:attrName>
                                        </p:attrNameLst>
                                      </p:cBhvr>
                                      <p:to>
                                        <p:strVal val="visible"/>
                                      </p:to>
                                    </p:set>
                                    <p:animEffect transition="in" filter="fade">
                                      <p:cBhvr>
                                        <p:cTn id="55" dur="500"/>
                                        <p:tgtEl>
                                          <p:spTgt spid="26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1"/>
                                        </p:tgtEl>
                                        <p:attrNameLst>
                                          <p:attrName>style.visibility</p:attrName>
                                        </p:attrNameLst>
                                      </p:cBhvr>
                                      <p:to>
                                        <p:strVal val="visible"/>
                                      </p:to>
                                    </p:set>
                                    <p:animEffect transition="in" filter="fade">
                                      <p:cBhvr>
                                        <p:cTn id="60"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Etapy projektowania strony</a:t>
            </a:r>
            <a:endParaRPr/>
          </a:p>
        </p:txBody>
      </p:sp>
      <p:sp>
        <p:nvSpPr>
          <p:cNvPr id="91" name="Google Shape;91;p2"/>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80B2CB"/>
              </a:buClr>
              <a:buSzPct val="100000"/>
              <a:buFont typeface="Helvetica Neue"/>
              <a:buNone/>
            </a:pPr>
            <a:r>
              <a:rPr lang="pl-PL" sz="2000" b="1" u="sng">
                <a:solidFill>
                  <a:srgbClr val="80B2CB"/>
                </a:solidFill>
              </a:rPr>
              <a:t>Etapy projektowania stron internetowych:</a:t>
            </a:r>
            <a:endParaRPr/>
          </a:p>
          <a:p>
            <a:pPr marL="342900" lvl="0" indent="-342900" algn="l" rtl="0">
              <a:spcBef>
                <a:spcPts val="370"/>
              </a:spcBef>
              <a:spcAft>
                <a:spcPts val="0"/>
              </a:spcAft>
              <a:buClr>
                <a:schemeClr val="lt1"/>
              </a:buClr>
              <a:buSzPct val="100000"/>
              <a:buFont typeface="Helvetica Neue"/>
              <a:buNone/>
            </a:pPr>
            <a:endParaRPr sz="2000"/>
          </a:p>
          <a:p>
            <a:pPr marL="342900" lvl="0" indent="-342900" algn="l" rtl="0">
              <a:spcBef>
                <a:spcPts val="370"/>
              </a:spcBef>
              <a:spcAft>
                <a:spcPts val="0"/>
              </a:spcAft>
              <a:buClr>
                <a:schemeClr val="lt1"/>
              </a:buClr>
              <a:buSzPct val="100000"/>
              <a:buFont typeface="Helvetica Neue"/>
              <a:buNone/>
            </a:pPr>
            <a:r>
              <a:rPr lang="pl-PL" sz="2000"/>
              <a:t>	Etap I:     poznawania</a:t>
            </a:r>
            <a:endParaRPr/>
          </a:p>
          <a:p>
            <a:pPr marL="342900" lvl="0" indent="-342900" algn="l" rtl="0">
              <a:spcBef>
                <a:spcPts val="370"/>
              </a:spcBef>
              <a:spcAft>
                <a:spcPts val="0"/>
              </a:spcAft>
              <a:buClr>
                <a:schemeClr val="lt1"/>
              </a:buClr>
              <a:buSzPct val="100000"/>
              <a:buFont typeface="Helvetica Neue"/>
              <a:buNone/>
            </a:pPr>
            <a:r>
              <a:rPr lang="pl-PL" sz="2000"/>
              <a:t>	Etap II:    poszukiwania</a:t>
            </a:r>
            <a:endParaRPr/>
          </a:p>
          <a:p>
            <a:pPr marL="342900" lvl="0" indent="-342900" algn="l" rtl="0">
              <a:spcBef>
                <a:spcPts val="370"/>
              </a:spcBef>
              <a:spcAft>
                <a:spcPts val="0"/>
              </a:spcAft>
              <a:buClr>
                <a:schemeClr val="lt1"/>
              </a:buClr>
              <a:buSzPct val="100000"/>
              <a:buFont typeface="Helvetica Neue"/>
              <a:buNone/>
            </a:pPr>
            <a:r>
              <a:rPr lang="pl-PL" sz="2000"/>
              <a:t>	Etap III:   implementacji</a:t>
            </a:r>
            <a:endParaRPr/>
          </a:p>
          <a:p>
            <a:pPr marL="342900" lvl="0" indent="-342900" algn="l" rtl="0">
              <a:spcBef>
                <a:spcPts val="370"/>
              </a:spcBef>
              <a:spcAft>
                <a:spcPts val="0"/>
              </a:spcAft>
              <a:buClr>
                <a:schemeClr val="lt1"/>
              </a:buClr>
              <a:buSzPct val="100000"/>
              <a:buFont typeface="Helvetica Neue"/>
              <a:buNone/>
            </a:pPr>
            <a:endParaRPr sz="2000"/>
          </a:p>
          <a:p>
            <a:pPr marL="342900" lvl="0" indent="-342900" algn="l" rtl="0">
              <a:spcBef>
                <a:spcPts val="370"/>
              </a:spcBef>
              <a:spcAft>
                <a:spcPts val="0"/>
              </a:spcAft>
              <a:buClr>
                <a:srgbClr val="80B2CB"/>
              </a:buClr>
              <a:buSzPct val="100000"/>
              <a:buFont typeface="Helvetica Neue"/>
              <a:buNone/>
            </a:pPr>
            <a:r>
              <a:rPr lang="pl-PL" sz="2000" b="1" u="sng">
                <a:solidFill>
                  <a:srgbClr val="80B2CB"/>
                </a:solidFill>
              </a:rPr>
              <a:t>Etap I – poznawanie</a:t>
            </a:r>
            <a:endParaRPr/>
          </a:p>
          <a:p>
            <a:pPr marL="342900" lvl="0" indent="-342900" algn="l" rtl="0">
              <a:spcBef>
                <a:spcPts val="370"/>
              </a:spcBef>
              <a:spcAft>
                <a:spcPts val="0"/>
              </a:spcAft>
              <a:buClr>
                <a:schemeClr val="lt1"/>
              </a:buClr>
              <a:buSzPct val="100000"/>
              <a:buFont typeface="Helvetica Neue"/>
              <a:buNone/>
            </a:pPr>
            <a:endParaRPr sz="2000">
              <a:solidFill>
                <a:srgbClr val="FFC000"/>
              </a:solidFill>
            </a:endParaRPr>
          </a:p>
          <a:p>
            <a:pPr marL="342900" lvl="0" indent="-342900" algn="l" rtl="0">
              <a:spcBef>
                <a:spcPts val="370"/>
              </a:spcBef>
              <a:spcAft>
                <a:spcPts val="0"/>
              </a:spcAft>
              <a:buClr>
                <a:schemeClr val="lt1"/>
              </a:buClr>
              <a:buSzPct val="100000"/>
              <a:buFont typeface="Helvetica Neue"/>
              <a:buNone/>
            </a:pPr>
            <a:r>
              <a:rPr lang="pl-PL" sz="2000"/>
              <a:t>	Etap ten polega na poznaniu dziedziny dotyczącej projektu oraz celu, jaki chce osiągnąć zleceniodawca przy pomocy strony internetowej. Etap ten realizuje się poprzez studia dziedziny oraz wywiad z klientem, na którym ustala się: potrzeby klienta (do kogo skierowana ma być strona, jakie informacje powinny znaleźć się na stronie itp.).</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0"/>
        <p:cNvGrpSpPr/>
        <p:nvPr/>
      </p:nvGrpSpPr>
      <p:grpSpPr>
        <a:xfrm>
          <a:off x="0" y="0"/>
          <a:ext cx="0" cy="0"/>
          <a:chOff x="0" y="0"/>
          <a:chExt cx="0" cy="0"/>
        </a:xfrm>
      </p:grpSpPr>
      <p:sp>
        <p:nvSpPr>
          <p:cNvPr id="271" name="Google Shape;271;p20"/>
          <p:cNvSpPr txBox="1">
            <a:spLocks noGrp="1"/>
          </p:cNvSpPr>
          <p:nvPr>
            <p:ph type="title"/>
          </p:nvPr>
        </p:nvSpPr>
        <p:spPr>
          <a:xfrm>
            <a:off x="1981200" y="762000"/>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Co to jest HTML?</a:t>
            </a:r>
            <a:endParaRPr sz="4000">
              <a:solidFill>
                <a:schemeClr val="dk1"/>
              </a:solidFill>
            </a:endParaRPr>
          </a:p>
        </p:txBody>
      </p:sp>
      <p:sp>
        <p:nvSpPr>
          <p:cNvPr id="272" name="Google Shape;272;p20"/>
          <p:cNvSpPr txBox="1">
            <a:spLocks noGrp="1"/>
          </p:cNvSpPr>
          <p:nvPr>
            <p:ph type="body" idx="1"/>
          </p:nvPr>
        </p:nvSpPr>
        <p:spPr>
          <a:xfrm>
            <a:off x="1981200" y="1981200"/>
            <a:ext cx="6934200" cy="426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Helvetica Neue"/>
              <a:buNone/>
            </a:pPr>
            <a:r>
              <a:rPr lang="pl-PL" sz="1600">
                <a:solidFill>
                  <a:srgbClr val="000000"/>
                </a:solidFill>
              </a:rPr>
              <a:t>Sformalizowany język znaczników oparty o standard SGML służący do prezentacji treści w sieci Internet.</a:t>
            </a:r>
            <a:endParaRPr/>
          </a:p>
          <a:p>
            <a:pPr marL="0" lvl="0" indent="0" algn="l" rtl="0">
              <a:spcBef>
                <a:spcPts val="320"/>
              </a:spcBef>
              <a:spcAft>
                <a:spcPts val="0"/>
              </a:spcAft>
              <a:buClr>
                <a:schemeClr val="lt1"/>
              </a:buClr>
              <a:buSzPts val="1600"/>
              <a:buFont typeface="Helvetica Neue"/>
              <a:buNone/>
            </a:pPr>
            <a:endParaRPr sz="1600">
              <a:solidFill>
                <a:srgbClr val="000000"/>
              </a:solidFill>
            </a:endParaRPr>
          </a:p>
          <a:p>
            <a:pPr marL="0" lvl="0" indent="0" algn="l" rtl="0">
              <a:spcBef>
                <a:spcPts val="320"/>
              </a:spcBef>
              <a:spcAft>
                <a:spcPts val="0"/>
              </a:spcAft>
              <a:buClr>
                <a:srgbClr val="000000"/>
              </a:buClr>
              <a:buSzPts val="1600"/>
              <a:buFont typeface="Helvetica Neue"/>
              <a:buNone/>
            </a:pPr>
            <a:r>
              <a:rPr lang="pl-PL" sz="1600" b="1" u="sng">
                <a:solidFill>
                  <a:srgbClr val="000000"/>
                </a:solidFill>
              </a:rPr>
              <a:t>Przeznaczenie:</a:t>
            </a:r>
            <a:endParaRPr/>
          </a:p>
          <a:p>
            <a:pPr marL="0" lvl="0" indent="0" algn="l" rtl="0">
              <a:spcBef>
                <a:spcPts val="320"/>
              </a:spcBef>
              <a:spcAft>
                <a:spcPts val="0"/>
              </a:spcAft>
              <a:buClr>
                <a:schemeClr val="lt1"/>
              </a:buClr>
              <a:buSzPts val="1600"/>
              <a:buFont typeface="Helvetica Neue"/>
              <a:buNone/>
            </a:pPr>
            <a:endParaRPr sz="1600" b="1" u="sng">
              <a:solidFill>
                <a:srgbClr val="000000"/>
              </a:solidFill>
            </a:endParaRPr>
          </a:p>
          <a:p>
            <a:pPr marL="1081088" lvl="0" indent="-177800" algn="l" rtl="0">
              <a:spcBef>
                <a:spcPts val="320"/>
              </a:spcBef>
              <a:spcAft>
                <a:spcPts val="0"/>
              </a:spcAft>
              <a:buClr>
                <a:srgbClr val="000000"/>
              </a:buClr>
              <a:buSzPts val="1600"/>
              <a:buFont typeface="Helvetica Neue"/>
              <a:buChar char="•"/>
            </a:pPr>
            <a:r>
              <a:rPr lang="pl-PL" sz="1600">
                <a:solidFill>
                  <a:srgbClr val="000000"/>
                </a:solidFill>
              </a:rPr>
              <a:t>Publikacja w sieci Internet dokumentów zawierających: tekst, tabele, listy, zdjęcia, muzykę, filmy</a:t>
            </a:r>
            <a:endParaRPr/>
          </a:p>
          <a:p>
            <a:pPr marL="1081088" lvl="0" indent="-177800" algn="l" rtl="0">
              <a:spcBef>
                <a:spcPts val="320"/>
              </a:spcBef>
              <a:spcAft>
                <a:spcPts val="0"/>
              </a:spcAft>
              <a:buClr>
                <a:srgbClr val="000000"/>
              </a:buClr>
              <a:buSzPts val="1600"/>
              <a:buFont typeface="Helvetica Neue"/>
              <a:buChar char="•"/>
            </a:pPr>
            <a:r>
              <a:rPr lang="pl-PL" sz="1600">
                <a:solidFill>
                  <a:srgbClr val="000000"/>
                </a:solidFill>
              </a:rPr>
              <a:t>Wczytywanie informacji ze źródeł zewnętrznych przy pomocy obiektów aktywnych (obiektów korzystających mechanizm hiperłączy)</a:t>
            </a:r>
            <a:endParaRPr/>
          </a:p>
          <a:p>
            <a:pPr marL="1081088" lvl="0" indent="-177800" algn="l" rtl="0">
              <a:spcBef>
                <a:spcPts val="320"/>
              </a:spcBef>
              <a:spcAft>
                <a:spcPts val="0"/>
              </a:spcAft>
              <a:buClr>
                <a:srgbClr val="000000"/>
              </a:buClr>
              <a:buSzPts val="1600"/>
              <a:buFont typeface="Helvetica Neue"/>
              <a:buChar char="•"/>
            </a:pPr>
            <a:r>
              <a:rPr lang="pl-PL" sz="1600">
                <a:solidFill>
                  <a:srgbClr val="000000"/>
                </a:solidFill>
              </a:rPr>
              <a:t>Konstruowanie GUI do porozumiewania się użytkownika </a:t>
            </a:r>
            <a:br>
              <a:rPr lang="pl-PL" sz="1600">
                <a:solidFill>
                  <a:srgbClr val="000000"/>
                </a:solidFill>
              </a:rPr>
            </a:br>
            <a:r>
              <a:rPr lang="pl-PL" sz="1600">
                <a:solidFill>
                  <a:srgbClr val="000000"/>
                </a:solidFill>
              </a:rPr>
              <a:t>z systemem (formularze)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1"/>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2000"/>
              <a:t>Technologie internetowe – dokument HTML</a:t>
            </a:r>
            <a:endParaRPr/>
          </a:p>
        </p:txBody>
      </p:sp>
      <p:sp>
        <p:nvSpPr>
          <p:cNvPr id="278" name="Google Shape;278;p21"/>
          <p:cNvSpPr txBox="1"/>
          <p:nvPr/>
        </p:nvSpPr>
        <p:spPr>
          <a:xfrm>
            <a:off x="323528" y="2132856"/>
            <a:ext cx="7858200" cy="397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pl-PL" sz="1800">
                <a:solidFill>
                  <a:schemeClr val="lt1"/>
                </a:solidFill>
                <a:latin typeface="Arial"/>
                <a:ea typeface="Arial"/>
                <a:cs typeface="Arial"/>
                <a:sym typeface="Arial"/>
              </a:rPr>
              <a:t>	Dokument HTML jest plikiem tekstowym, w którym znajdują się znaczniki HTML. Dokument taki można tworzyć za pomocą dowolnego edytora tekstowego. Jednakże sposób ręcznego wprowadzania znaczników jest czasochłonny i przyczynia się do wprowadzani</a:t>
            </a:r>
            <a:r>
              <a:rPr lang="pl-PL" sz="1800">
                <a:solidFill>
                  <a:schemeClr val="lt1"/>
                </a:solidFill>
              </a:rPr>
              <a:t>a</a:t>
            </a:r>
            <a:r>
              <a:rPr lang="pl-PL" sz="1800">
                <a:solidFill>
                  <a:schemeClr val="lt1"/>
                </a:solidFill>
                <a:latin typeface="Arial"/>
                <a:ea typeface="Arial"/>
                <a:cs typeface="Arial"/>
                <a:sym typeface="Arial"/>
              </a:rPr>
              <a:t> błędnych znaczników. Alternatywą dla takiej metody stały się wyspecjalizowane edytory, które wydatnie ułatwiają konstruowanie dokumentu, wspomagając wprowadzanie poleceń. </a:t>
            </a:r>
            <a:endParaRPr/>
          </a:p>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a:p>
            <a:pPr marL="0" marR="0" lvl="0" indent="457200" algn="l" rtl="0">
              <a:spcBef>
                <a:spcPts val="0"/>
              </a:spcBef>
              <a:spcAft>
                <a:spcPts val="0"/>
              </a:spcAft>
              <a:buClr>
                <a:schemeClr val="lt1"/>
              </a:buClr>
              <a:buSzPts val="1800"/>
              <a:buFont typeface="Arial"/>
              <a:buNone/>
            </a:pPr>
            <a:r>
              <a:rPr lang="pl-PL" sz="1800">
                <a:solidFill>
                  <a:schemeClr val="lt1"/>
                </a:solidFill>
                <a:latin typeface="Arial"/>
                <a:ea typeface="Arial"/>
                <a:cs typeface="Arial"/>
                <a:sym typeface="Arial"/>
              </a:rPr>
              <a:t>Podział edytorów do budowy stron internetowych:</a:t>
            </a:r>
            <a:endParaRPr/>
          </a:p>
          <a:p>
            <a:pPr marL="0" marR="0" lvl="0" indent="0" algn="l" rtl="0">
              <a:spcBef>
                <a:spcPts val="0"/>
              </a:spcBef>
              <a:spcAft>
                <a:spcPts val="0"/>
              </a:spcAft>
              <a:buClr>
                <a:schemeClr val="lt1"/>
              </a:buClr>
              <a:buSzPts val="1800"/>
              <a:buFont typeface="Arial"/>
              <a:buNone/>
            </a:pPr>
            <a:r>
              <a:rPr lang="pl-PL" sz="1800">
                <a:solidFill>
                  <a:schemeClr val="lt1"/>
                </a:solidFill>
                <a:latin typeface="Arial"/>
                <a:ea typeface="Arial"/>
                <a:cs typeface="Arial"/>
                <a:sym typeface="Arial"/>
              </a:rPr>
              <a:t>a) narzędzia graficzne WYSIWYG (ang. What You See Is What You Get) </a:t>
            </a:r>
            <a:endParaRPr/>
          </a:p>
          <a:p>
            <a:pPr marL="0" marR="0" lvl="0" indent="0" algn="l" rtl="0">
              <a:spcBef>
                <a:spcPts val="0"/>
              </a:spcBef>
              <a:spcAft>
                <a:spcPts val="0"/>
              </a:spcAft>
              <a:buClr>
                <a:schemeClr val="lt1"/>
              </a:buClr>
              <a:buSzPts val="1800"/>
              <a:buFont typeface="Arial"/>
              <a:buNone/>
            </a:pPr>
            <a:r>
              <a:rPr lang="pl-PL" sz="1800">
                <a:solidFill>
                  <a:schemeClr val="lt1"/>
                </a:solidFill>
                <a:latin typeface="Arial"/>
                <a:ea typeface="Arial"/>
                <a:cs typeface="Arial"/>
                <a:sym typeface="Arial"/>
              </a:rPr>
              <a:t>b) narzędzia tekstowe.</a:t>
            </a:r>
            <a:endParaRPr/>
          </a:p>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a:p>
            <a:pPr marL="0" marR="0" lvl="0" indent="0" algn="ctr"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2"/>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HTML5 - założenia</a:t>
            </a:r>
            <a:endParaRPr/>
          </a:p>
        </p:txBody>
      </p:sp>
      <p:sp>
        <p:nvSpPr>
          <p:cNvPr id="284" name="Google Shape;284;p22"/>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1600"/>
              <a:buFont typeface="Helvetica Neue"/>
              <a:buChar char="•"/>
            </a:pPr>
            <a:r>
              <a:rPr lang="pl-PL" sz="1600"/>
              <a:t>Wprowadzenie nowych elementów dla zwiększenia interaktywności </a:t>
            </a:r>
            <a:br>
              <a:rPr lang="pl-PL" sz="1600"/>
            </a:br>
            <a:r>
              <a:rPr lang="pl-PL" sz="1600"/>
              <a:t>i multimedialności stron internetowych (przygotowanie do wprowadzenia standardu W3).</a:t>
            </a:r>
            <a:endParaRPr sz="1600"/>
          </a:p>
          <a:p>
            <a:pPr marL="342900" lvl="0" indent="-342900" algn="l" rtl="0">
              <a:spcBef>
                <a:spcPts val="320"/>
              </a:spcBef>
              <a:spcAft>
                <a:spcPts val="0"/>
              </a:spcAft>
              <a:buClr>
                <a:schemeClr val="lt1"/>
              </a:buClr>
              <a:buSzPts val="1600"/>
              <a:buFont typeface="Helvetica Neue"/>
              <a:buChar char="•"/>
            </a:pPr>
            <a:r>
              <a:rPr lang="pl-PL" sz="1600"/>
              <a:t>Wprowadzenie nowych znaczników semantycznych, aby uczynić strony prezentowane w sieci WWW bardziej dostępne dla wszystkich, w tym dla osób niewidomych korzystających z syntetyzatorów mowy </a:t>
            </a:r>
            <a:br>
              <a:rPr lang="pl-PL" sz="1600"/>
            </a:br>
            <a:r>
              <a:rPr lang="pl-PL" sz="1600"/>
              <a:t>w przeglądarkach.</a:t>
            </a:r>
            <a:endParaRPr/>
          </a:p>
          <a:p>
            <a:pPr marL="342900" lvl="0" indent="-342900" algn="l" rtl="0">
              <a:spcBef>
                <a:spcPts val="320"/>
              </a:spcBef>
              <a:spcAft>
                <a:spcPts val="0"/>
              </a:spcAft>
              <a:buClr>
                <a:schemeClr val="lt1"/>
              </a:buClr>
              <a:buSzPts val="1600"/>
              <a:buFont typeface="Helvetica Neue"/>
              <a:buChar char="•"/>
            </a:pPr>
            <a:r>
              <a:rPr lang="pl-PL" sz="1600"/>
              <a:t>Załączenie do specyfikacji rozszerzeń, dodawanych w przeszłości na własną rękę przez producentów przeglądarek.</a:t>
            </a:r>
            <a:endParaRPr/>
          </a:p>
          <a:p>
            <a:pPr marL="342900" lvl="0" indent="-342900" algn="l" rtl="0">
              <a:spcBef>
                <a:spcPts val="320"/>
              </a:spcBef>
              <a:spcAft>
                <a:spcPts val="0"/>
              </a:spcAft>
              <a:buClr>
                <a:schemeClr val="lt1"/>
              </a:buClr>
              <a:buSzPts val="1600"/>
              <a:buFont typeface="Helvetica Neue"/>
              <a:buChar char="•"/>
            </a:pPr>
            <a:r>
              <a:rPr lang="pl-PL" sz="1600"/>
              <a:t>Uszczegółowienie w przeglądarkach sposobu obsługi błędów, tak aby dokumenty napisane nie do końca poprawnie, wyświetlały się tak samo</a:t>
            </a:r>
            <a:br>
              <a:rPr lang="pl-PL" sz="1600"/>
            </a:br>
            <a:r>
              <a:rPr lang="pl-PL" sz="1600"/>
              <a:t>w każdej przeglądarce.</a:t>
            </a:r>
            <a:endParaRPr/>
          </a:p>
          <a:p>
            <a:pPr marL="342900" lvl="0" indent="-342900" algn="l" rtl="0">
              <a:spcBef>
                <a:spcPts val="320"/>
              </a:spcBef>
              <a:spcAft>
                <a:spcPts val="0"/>
              </a:spcAft>
              <a:buClr>
                <a:schemeClr val="lt1"/>
              </a:buClr>
              <a:buSzPts val="1600"/>
              <a:buFont typeface="Helvetica Neue"/>
              <a:buChar char="•"/>
            </a:pPr>
            <a:r>
              <a:rPr lang="pl-PL" sz="1600"/>
              <a:t>Zachowanie kompatybilności wstecz.</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9"/>
        <p:cNvGrpSpPr/>
        <p:nvPr/>
      </p:nvGrpSpPr>
      <p:grpSpPr>
        <a:xfrm>
          <a:off x="0" y="0"/>
          <a:ext cx="0" cy="0"/>
          <a:chOff x="0" y="0"/>
          <a:chExt cx="0" cy="0"/>
        </a:xfrm>
      </p:grpSpPr>
      <p:sp>
        <p:nvSpPr>
          <p:cNvPr id="290" name="Google Shape;290;p23"/>
          <p:cNvSpPr txBox="1">
            <a:spLocks noGrp="1"/>
          </p:cNvSpPr>
          <p:nvPr>
            <p:ph type="title"/>
          </p:nvPr>
        </p:nvSpPr>
        <p:spPr>
          <a:xfrm>
            <a:off x="1981200" y="762000"/>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Znaczniki</a:t>
            </a:r>
            <a:endParaRPr sz="4000">
              <a:solidFill>
                <a:schemeClr val="dk1"/>
              </a:solidFill>
            </a:endParaRPr>
          </a:p>
        </p:txBody>
      </p:sp>
      <p:sp>
        <p:nvSpPr>
          <p:cNvPr id="291" name="Google Shape;291;p23"/>
          <p:cNvSpPr txBox="1">
            <a:spLocks noGrp="1"/>
          </p:cNvSpPr>
          <p:nvPr>
            <p:ph type="body" idx="1"/>
          </p:nvPr>
        </p:nvSpPr>
        <p:spPr>
          <a:xfrm>
            <a:off x="1981200" y="1981200"/>
            <a:ext cx="6934200" cy="45441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Helvetica Neue"/>
              <a:buNone/>
            </a:pPr>
            <a:r>
              <a:rPr lang="pl-PL" sz="1600">
                <a:solidFill>
                  <a:srgbClr val="000000"/>
                </a:solidFill>
              </a:rPr>
              <a:t>Znacznik/tag języka HTML to specjalny tekst umieszczony w nawiasach ostrych &lt;&gt; niosący ze sobą konkretne znaczenie sprecyzowane w specyfikacji tego języka.</a:t>
            </a:r>
            <a:endParaRPr/>
          </a:p>
          <a:p>
            <a:pPr marL="0" lvl="0" indent="0" algn="l" rtl="0">
              <a:spcBef>
                <a:spcPts val="320"/>
              </a:spcBef>
              <a:spcAft>
                <a:spcPts val="0"/>
              </a:spcAft>
              <a:buClr>
                <a:schemeClr val="lt1"/>
              </a:buClr>
              <a:buSzPts val="1600"/>
              <a:buFont typeface="Helvetica Neue"/>
              <a:buNone/>
            </a:pPr>
            <a:endParaRPr sz="1600">
              <a:solidFill>
                <a:srgbClr val="000000"/>
              </a:solidFill>
            </a:endParaRPr>
          </a:p>
          <a:p>
            <a:pPr marL="0" lvl="0" indent="0" algn="l" rtl="0">
              <a:spcBef>
                <a:spcPts val="320"/>
              </a:spcBef>
              <a:spcAft>
                <a:spcPts val="0"/>
              </a:spcAft>
              <a:buClr>
                <a:srgbClr val="000000"/>
              </a:buClr>
              <a:buSzPts val="1600"/>
              <a:buFont typeface="Helvetica Neue"/>
              <a:buNone/>
            </a:pPr>
            <a:r>
              <a:rPr lang="pl-PL" sz="1600" b="1" u="sng">
                <a:solidFill>
                  <a:srgbClr val="000000"/>
                </a:solidFill>
              </a:rPr>
              <a:t>Rodzaje znaczników:</a:t>
            </a:r>
            <a:endParaRPr/>
          </a:p>
          <a:p>
            <a:pPr marL="1258888" lvl="0" indent="-177800" algn="l" rtl="0">
              <a:spcBef>
                <a:spcPts val="320"/>
              </a:spcBef>
              <a:spcAft>
                <a:spcPts val="0"/>
              </a:spcAft>
              <a:buClr>
                <a:srgbClr val="000000"/>
              </a:buClr>
              <a:buSzPts val="1600"/>
              <a:buFont typeface="Helvetica Neue"/>
              <a:buChar char="•"/>
            </a:pPr>
            <a:r>
              <a:rPr lang="pl-PL" sz="1600">
                <a:solidFill>
                  <a:srgbClr val="000000"/>
                </a:solidFill>
              </a:rPr>
              <a:t>Parzyste - to takie, które posiadają znacznik otwarcia i zamknięcia</a:t>
            </a:r>
            <a:endParaRPr/>
          </a:p>
          <a:p>
            <a:pPr marL="1258888" lvl="0" indent="-76200" algn="l" rtl="0">
              <a:spcBef>
                <a:spcPts val="320"/>
              </a:spcBef>
              <a:spcAft>
                <a:spcPts val="0"/>
              </a:spcAft>
              <a:buClr>
                <a:schemeClr val="lt1"/>
              </a:buClr>
              <a:buSzPts val="1600"/>
              <a:buFont typeface="Helvetica Neue"/>
              <a:buNone/>
            </a:pPr>
            <a:endParaRPr sz="1600">
              <a:solidFill>
                <a:srgbClr val="000000"/>
              </a:solidFill>
            </a:endParaRPr>
          </a:p>
          <a:p>
            <a:pPr marL="1081088" lvl="0" indent="0" algn="l" rtl="0">
              <a:spcBef>
                <a:spcPts val="320"/>
              </a:spcBef>
              <a:spcAft>
                <a:spcPts val="0"/>
              </a:spcAft>
              <a:buClr>
                <a:srgbClr val="000000"/>
              </a:buClr>
              <a:buSzPts val="1600"/>
              <a:buFont typeface="Helvetica Neue"/>
              <a:buNone/>
            </a:pPr>
            <a:r>
              <a:rPr lang="pl-PL" sz="1600">
                <a:solidFill>
                  <a:srgbClr val="000000"/>
                </a:solidFill>
              </a:rPr>
              <a:t>	</a:t>
            </a:r>
            <a:r>
              <a:rPr lang="pl-PL" sz="1600">
                <a:solidFill>
                  <a:schemeClr val="lt2"/>
                </a:solidFill>
              </a:rPr>
              <a:t>&lt;body&gt; treść &lt;/body&gt;</a:t>
            </a:r>
            <a:endParaRPr/>
          </a:p>
          <a:p>
            <a:pPr marL="1081088" lvl="0" indent="0" algn="l" rtl="0">
              <a:spcBef>
                <a:spcPts val="320"/>
              </a:spcBef>
              <a:spcAft>
                <a:spcPts val="0"/>
              </a:spcAft>
              <a:buClr>
                <a:schemeClr val="lt1"/>
              </a:buClr>
              <a:buSzPts val="1600"/>
              <a:buFont typeface="Helvetica Neue"/>
              <a:buNone/>
            </a:pPr>
            <a:endParaRPr sz="1600">
              <a:solidFill>
                <a:schemeClr val="lt2"/>
              </a:solidFill>
            </a:endParaRPr>
          </a:p>
          <a:p>
            <a:pPr marL="1258888" lvl="0" indent="-177800" algn="l" rtl="0">
              <a:spcBef>
                <a:spcPts val="320"/>
              </a:spcBef>
              <a:spcAft>
                <a:spcPts val="0"/>
              </a:spcAft>
              <a:buClr>
                <a:srgbClr val="000000"/>
              </a:buClr>
              <a:buSzPts val="1600"/>
              <a:buFont typeface="Helvetica Neue"/>
              <a:buChar char="•"/>
            </a:pPr>
            <a:r>
              <a:rPr lang="pl-PL" sz="1600">
                <a:solidFill>
                  <a:srgbClr val="000000"/>
                </a:solidFill>
              </a:rPr>
              <a:t>Nieparzyste – to znaczniki nieposiadające znacznika zamknięcia (zazwyczaj ostatnim znakiem w takim znaczniku jest ”/” – chociaż w standardzie HTML5 obowiązek ten został zaniechany</a:t>
            </a:r>
            <a:endParaRPr/>
          </a:p>
          <a:p>
            <a:pPr marL="1258888" lvl="0" indent="-76200" algn="l" rtl="0">
              <a:spcBef>
                <a:spcPts val="320"/>
              </a:spcBef>
              <a:spcAft>
                <a:spcPts val="0"/>
              </a:spcAft>
              <a:buClr>
                <a:schemeClr val="lt1"/>
              </a:buClr>
              <a:buSzPts val="1600"/>
              <a:buFont typeface="Helvetica Neue"/>
              <a:buNone/>
            </a:pPr>
            <a:endParaRPr sz="1600">
              <a:solidFill>
                <a:srgbClr val="000000"/>
              </a:solidFill>
            </a:endParaRPr>
          </a:p>
          <a:p>
            <a:pPr marL="1081088" lvl="0" indent="0" algn="l" rtl="0">
              <a:spcBef>
                <a:spcPts val="320"/>
              </a:spcBef>
              <a:spcAft>
                <a:spcPts val="0"/>
              </a:spcAft>
              <a:buClr>
                <a:srgbClr val="000000"/>
              </a:buClr>
              <a:buSzPts val="1600"/>
              <a:buFont typeface="Helvetica Neue"/>
              <a:buNone/>
            </a:pPr>
            <a:r>
              <a:rPr lang="pl-PL" sz="1600">
                <a:solidFill>
                  <a:srgbClr val="000000"/>
                </a:solidFill>
              </a:rPr>
              <a:t>	</a:t>
            </a:r>
            <a:r>
              <a:rPr lang="pl-PL" sz="1600">
                <a:solidFill>
                  <a:schemeClr val="lt2"/>
                </a:solidFill>
              </a:rPr>
              <a:t>&lt;meta charset=”UTF-8”&gt;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4"/>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Struktura dokumentów HTML</a:t>
            </a:r>
            <a:endParaRPr/>
          </a:p>
        </p:txBody>
      </p:sp>
      <p:sp>
        <p:nvSpPr>
          <p:cNvPr id="297" name="Google Shape;297;p24"/>
          <p:cNvSpPr txBox="1"/>
          <p:nvPr/>
        </p:nvSpPr>
        <p:spPr>
          <a:xfrm>
            <a:off x="187820" y="1695263"/>
            <a:ext cx="4572032" cy="2554545"/>
          </a:xfrm>
          <a:prstGeom prst="rect">
            <a:avLst/>
          </a:prstGeom>
          <a:gradFill>
            <a:gsLst>
              <a:gs pos="0">
                <a:srgbClr val="94C2DF"/>
              </a:gs>
              <a:gs pos="50000">
                <a:schemeClr val="lt2"/>
              </a:gs>
              <a:gs pos="100000">
                <a:srgbClr val="94C2DF"/>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&lt;!DOCTYPE html&gt;</a:t>
            </a:r>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  &lt;html lang=”pl-PL”&gt;</a:t>
            </a:r>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    &lt;head&gt;</a:t>
            </a:r>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      &lt;title&gt;Strona internetowa w HTML 5&lt;/title&gt;</a:t>
            </a:r>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      &lt;meta charset="UTF-8" /&gt;</a:t>
            </a:r>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    &lt;/head&gt;</a:t>
            </a:r>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    &lt;body&gt;</a:t>
            </a:r>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          …</a:t>
            </a:r>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    &lt;/body&gt;</a:t>
            </a:r>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&lt;/html&gt;</a:t>
            </a:r>
            <a:endParaRPr/>
          </a:p>
        </p:txBody>
      </p:sp>
      <p:sp>
        <p:nvSpPr>
          <p:cNvPr id="298" name="Google Shape;298;p24"/>
          <p:cNvSpPr txBox="1"/>
          <p:nvPr/>
        </p:nvSpPr>
        <p:spPr>
          <a:xfrm>
            <a:off x="1331640" y="3573016"/>
            <a:ext cx="7500990" cy="3046988"/>
          </a:xfrm>
          <a:prstGeom prst="rect">
            <a:avLst/>
          </a:prstGeom>
          <a:gradFill>
            <a:gsLst>
              <a:gs pos="0">
                <a:srgbClr val="94C2DF"/>
              </a:gs>
              <a:gs pos="50000">
                <a:schemeClr val="lt2"/>
              </a:gs>
              <a:gs pos="100000">
                <a:srgbClr val="94C2DF"/>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Dokument rozpoczyna się definicją typu dokumentu. </a:t>
            </a:r>
            <a:br>
              <a:rPr lang="pl-PL" sz="1600">
                <a:solidFill>
                  <a:schemeClr val="lt1"/>
                </a:solidFill>
                <a:latin typeface="Helvetica Neue"/>
                <a:ea typeface="Helvetica Neue"/>
                <a:cs typeface="Helvetica Neue"/>
                <a:sym typeface="Helvetica Neue"/>
              </a:rPr>
            </a:br>
            <a:r>
              <a:rPr lang="pl-PL" sz="1600">
                <a:solidFill>
                  <a:schemeClr val="lt1"/>
                </a:solidFill>
                <a:latin typeface="Helvetica Neue"/>
                <a:ea typeface="Helvetica Neue"/>
                <a:cs typeface="Helvetica Neue"/>
                <a:sym typeface="Helvetica Neue"/>
              </a:rPr>
              <a:t>Cały dokument zawarty jest w znaczniku &lt;html&gt; i składa się z dwóch głównych</a:t>
            </a:r>
            <a:br>
              <a:rPr lang="pl-PL" sz="1600">
                <a:solidFill>
                  <a:schemeClr val="lt1"/>
                </a:solidFill>
                <a:latin typeface="Helvetica Neue"/>
                <a:ea typeface="Helvetica Neue"/>
                <a:cs typeface="Helvetica Neue"/>
                <a:sym typeface="Helvetica Neue"/>
              </a:rPr>
            </a:br>
            <a:r>
              <a:rPr lang="pl-PL" sz="1600">
                <a:solidFill>
                  <a:schemeClr val="lt1"/>
                </a:solidFill>
                <a:latin typeface="Helvetica Neue"/>
                <a:ea typeface="Helvetica Neue"/>
                <a:cs typeface="Helvetica Neue"/>
                <a:sym typeface="Helvetica Neue"/>
              </a:rPr>
              <a:t> części (sekcji): </a:t>
            </a:r>
            <a:endParaRPr/>
          </a:p>
          <a:p>
            <a:pPr marL="800100" marR="0" lvl="1" indent="-342900" algn="l" rtl="0">
              <a:spcBef>
                <a:spcPts val="0"/>
              </a:spcBef>
              <a:spcAft>
                <a:spcPts val="0"/>
              </a:spcAft>
              <a:buClr>
                <a:schemeClr val="lt1"/>
              </a:buClr>
              <a:buSzPts val="1600"/>
              <a:buFont typeface="Helvetica Neue"/>
              <a:buAutoNum type="alphaLcParenR"/>
            </a:pPr>
            <a:r>
              <a:rPr lang="pl-PL" sz="1600" b="0" i="0" u="none" strike="noStrike" cap="none">
                <a:solidFill>
                  <a:schemeClr val="lt1"/>
                </a:solidFill>
                <a:latin typeface="Helvetica Neue"/>
                <a:ea typeface="Helvetica Neue"/>
                <a:cs typeface="Helvetica Neue"/>
                <a:sym typeface="Helvetica Neue"/>
              </a:rPr>
              <a:t>nagłówka (&lt;head&gt;) </a:t>
            </a:r>
            <a:endParaRPr/>
          </a:p>
          <a:p>
            <a:pPr marL="800100" marR="0" lvl="1" indent="-342900" algn="l" rtl="0">
              <a:spcBef>
                <a:spcPts val="0"/>
              </a:spcBef>
              <a:spcAft>
                <a:spcPts val="0"/>
              </a:spcAft>
              <a:buClr>
                <a:schemeClr val="lt1"/>
              </a:buClr>
              <a:buSzPts val="1600"/>
              <a:buFont typeface="Helvetica Neue"/>
              <a:buAutoNum type="alphaLcParenR"/>
            </a:pPr>
            <a:r>
              <a:rPr lang="pl-PL" sz="1600" b="0" i="0" u="none" strike="noStrike" cap="none">
                <a:solidFill>
                  <a:schemeClr val="lt1"/>
                </a:solidFill>
                <a:latin typeface="Helvetica Neue"/>
                <a:ea typeface="Helvetica Neue"/>
                <a:cs typeface="Helvetica Neue"/>
                <a:sym typeface="Helvetica Neue"/>
              </a:rPr>
              <a:t>ciała – treści dokumentu &lt;body&gt;. </a:t>
            </a:r>
            <a:endParaRPr/>
          </a:p>
          <a:p>
            <a:pPr marL="800100" marR="0" lvl="1" indent="-800100" algn="l" rtl="0">
              <a:spcBef>
                <a:spcPts val="0"/>
              </a:spcBef>
              <a:spcAft>
                <a:spcPts val="0"/>
              </a:spcAft>
              <a:buNone/>
            </a:pPr>
            <a:r>
              <a:rPr lang="pl-PL" sz="1600" b="0" i="0" u="none" strike="noStrike" cap="none">
                <a:solidFill>
                  <a:schemeClr val="lt1"/>
                </a:solidFill>
                <a:latin typeface="Helvetica Neue"/>
                <a:ea typeface="Helvetica Neue"/>
                <a:cs typeface="Helvetica Neue"/>
                <a:sym typeface="Helvetica Neue"/>
              </a:rPr>
              <a:t>W sekcji nagłówka można spotkać znaczniki:	</a:t>
            </a:r>
            <a:endParaRPr/>
          </a:p>
          <a:p>
            <a:pPr marL="809625" marR="0" lvl="0" indent="-360363" algn="l" rtl="0">
              <a:spcBef>
                <a:spcPts val="0"/>
              </a:spcBef>
              <a:spcAft>
                <a:spcPts val="0"/>
              </a:spcAft>
              <a:buClr>
                <a:schemeClr val="lt1"/>
              </a:buClr>
              <a:buSzPts val="1600"/>
              <a:buFont typeface="Helvetica Neue"/>
              <a:buAutoNum type="alphaLcParenR"/>
            </a:pPr>
            <a:r>
              <a:rPr lang="pl-PL" sz="1600">
                <a:solidFill>
                  <a:schemeClr val="lt1"/>
                </a:solidFill>
                <a:latin typeface="Helvetica Neue"/>
                <a:ea typeface="Helvetica Neue"/>
                <a:cs typeface="Helvetica Neue"/>
                <a:sym typeface="Helvetica Neue"/>
              </a:rPr>
              <a:t>meta (ang. </a:t>
            </a:r>
            <a:r>
              <a:rPr lang="pl-PL" sz="1600" i="1">
                <a:solidFill>
                  <a:schemeClr val="lt1"/>
                </a:solidFill>
                <a:latin typeface="Helvetica Neue"/>
                <a:ea typeface="Helvetica Neue"/>
                <a:cs typeface="Helvetica Neue"/>
                <a:sym typeface="Helvetica Neue"/>
              </a:rPr>
              <a:t>meta elements</a:t>
            </a:r>
            <a:r>
              <a:rPr lang="pl-PL" sz="1600">
                <a:solidFill>
                  <a:schemeClr val="lt1"/>
                </a:solidFill>
                <a:latin typeface="Helvetica Neue"/>
                <a:ea typeface="Helvetica Neue"/>
                <a:cs typeface="Helvetica Neue"/>
                <a:sym typeface="Helvetica Neue"/>
              </a:rPr>
              <a:t>) – zbiór znaczników w sekcji nagłówkowej</a:t>
            </a:r>
            <a:br>
              <a:rPr lang="pl-PL" sz="1600" u="sng">
                <a:solidFill>
                  <a:schemeClr val="lt1"/>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br>
            <a:r>
              <a:rPr lang="pl-PL" sz="1600">
                <a:solidFill>
                  <a:schemeClr val="lt1"/>
                </a:solidFill>
                <a:latin typeface="Helvetica Neue"/>
                <a:ea typeface="Helvetica Neue"/>
                <a:cs typeface="Helvetica Neue"/>
                <a:sym typeface="Helvetica Neue"/>
              </a:rPr>
              <a:t>dokumentu używany do opisu jego zawartości: adres e-mail, </a:t>
            </a:r>
            <a:br>
              <a:rPr lang="pl-PL" sz="1600">
                <a:solidFill>
                  <a:schemeClr val="lt1"/>
                </a:solidFill>
                <a:latin typeface="Helvetica Neue"/>
                <a:ea typeface="Helvetica Neue"/>
                <a:cs typeface="Helvetica Neue"/>
                <a:sym typeface="Helvetica Neue"/>
              </a:rPr>
            </a:br>
            <a:r>
              <a:rPr lang="pl-PL" sz="1600">
                <a:solidFill>
                  <a:schemeClr val="lt1"/>
                </a:solidFill>
                <a:latin typeface="Helvetica Neue"/>
                <a:ea typeface="Helvetica Neue"/>
                <a:cs typeface="Helvetica Neue"/>
                <a:sym typeface="Helvetica Neue"/>
              </a:rPr>
              <a:t>imię i nazwisko autora strony, data jej powstania, słowa kluczowe, </a:t>
            </a:r>
            <a:br>
              <a:rPr lang="pl-PL" sz="1600">
                <a:solidFill>
                  <a:schemeClr val="lt1"/>
                </a:solidFill>
                <a:latin typeface="Helvetica Neue"/>
                <a:ea typeface="Helvetica Neue"/>
                <a:cs typeface="Helvetica Neue"/>
                <a:sym typeface="Helvetica Neue"/>
              </a:rPr>
            </a:br>
            <a:r>
              <a:rPr lang="pl-PL" sz="1600">
                <a:solidFill>
                  <a:schemeClr val="lt1"/>
                </a:solidFill>
                <a:latin typeface="Helvetica Neue"/>
                <a:ea typeface="Helvetica Neue"/>
                <a:cs typeface="Helvetica Neue"/>
                <a:sym typeface="Helvetica Neue"/>
              </a:rPr>
              <a:t>kodowanie strony itp. </a:t>
            </a:r>
            <a:endParaRPr/>
          </a:p>
          <a:p>
            <a:pPr marL="809625" marR="0" lvl="0" indent="-360363" algn="l" rtl="0">
              <a:spcBef>
                <a:spcPts val="0"/>
              </a:spcBef>
              <a:spcAft>
                <a:spcPts val="0"/>
              </a:spcAft>
              <a:buClr>
                <a:schemeClr val="lt1"/>
              </a:buClr>
              <a:buSzPts val="1600"/>
              <a:buFont typeface="Helvetica Neue"/>
              <a:buAutoNum type="alphaLcParenR"/>
            </a:pPr>
            <a:r>
              <a:rPr lang="pl-PL" sz="1600">
                <a:solidFill>
                  <a:schemeClr val="lt1"/>
                </a:solidFill>
                <a:latin typeface="Helvetica Neue"/>
                <a:ea typeface="Helvetica Neue"/>
                <a:cs typeface="Helvetica Neue"/>
                <a:sym typeface="Helvetica Neue"/>
              </a:rPr>
              <a:t>title – znacznik wymagany we wszystkich dokumentach HTML definiujący tytuł dokumentu.</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3"/>
        <p:cNvGrpSpPr/>
        <p:nvPr/>
      </p:nvGrpSpPr>
      <p:grpSpPr>
        <a:xfrm>
          <a:off x="0" y="0"/>
          <a:ext cx="0" cy="0"/>
          <a:chOff x="0" y="0"/>
          <a:chExt cx="0" cy="0"/>
        </a:xfrm>
      </p:grpSpPr>
      <p:sp>
        <p:nvSpPr>
          <p:cNvPr id="304" name="Google Shape;304;p25"/>
          <p:cNvSpPr txBox="1">
            <a:spLocks noGrp="1"/>
          </p:cNvSpPr>
          <p:nvPr>
            <p:ph type="title"/>
          </p:nvPr>
        </p:nvSpPr>
        <p:spPr>
          <a:xfrm>
            <a:off x="1981200" y="762000"/>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Sekcje dokumentu</a:t>
            </a:r>
            <a:endParaRPr sz="4000">
              <a:solidFill>
                <a:schemeClr val="dk1"/>
              </a:solidFill>
            </a:endParaRPr>
          </a:p>
        </p:txBody>
      </p:sp>
      <p:sp>
        <p:nvSpPr>
          <p:cNvPr id="305" name="Google Shape;305;p25"/>
          <p:cNvSpPr txBox="1">
            <a:spLocks noGrp="1"/>
          </p:cNvSpPr>
          <p:nvPr>
            <p:ph type="body" idx="1"/>
          </p:nvPr>
        </p:nvSpPr>
        <p:spPr>
          <a:xfrm>
            <a:off x="1979712" y="3937672"/>
            <a:ext cx="6934200" cy="27316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600"/>
              <a:buFont typeface="Helvetica Neue"/>
              <a:buChar char="•"/>
            </a:pPr>
            <a:r>
              <a:rPr lang="pl-PL" sz="1600" b="1">
                <a:solidFill>
                  <a:schemeClr val="dk1"/>
                </a:solidFill>
              </a:rPr>
              <a:t>header</a:t>
            </a:r>
            <a:r>
              <a:rPr lang="pl-PL" sz="1600">
                <a:solidFill>
                  <a:schemeClr val="dk1"/>
                </a:solidFill>
              </a:rPr>
              <a:t> – nagłówek,</a:t>
            </a:r>
            <a:endParaRPr/>
          </a:p>
          <a:p>
            <a:pPr marL="342900" lvl="0" indent="-342900" algn="l" rtl="0">
              <a:spcBef>
                <a:spcPts val="320"/>
              </a:spcBef>
              <a:spcAft>
                <a:spcPts val="0"/>
              </a:spcAft>
              <a:buClr>
                <a:schemeClr val="dk1"/>
              </a:buClr>
              <a:buSzPts val="1600"/>
              <a:buFont typeface="Helvetica Neue"/>
              <a:buChar char="•"/>
            </a:pPr>
            <a:r>
              <a:rPr lang="pl-PL" sz="1600" b="1">
                <a:solidFill>
                  <a:schemeClr val="dk1"/>
                </a:solidFill>
              </a:rPr>
              <a:t>nav</a:t>
            </a:r>
            <a:r>
              <a:rPr lang="pl-PL" sz="1600">
                <a:solidFill>
                  <a:schemeClr val="dk1"/>
                </a:solidFill>
              </a:rPr>
              <a:t>  – sekcja przeznaczona na nawigację,</a:t>
            </a:r>
            <a:endParaRPr/>
          </a:p>
          <a:p>
            <a:pPr marL="342900" lvl="0" indent="-342900" algn="l" rtl="0">
              <a:spcBef>
                <a:spcPts val="320"/>
              </a:spcBef>
              <a:spcAft>
                <a:spcPts val="0"/>
              </a:spcAft>
              <a:buClr>
                <a:schemeClr val="dk1"/>
              </a:buClr>
              <a:buSzPts val="1600"/>
              <a:buFont typeface="Helvetica Neue"/>
              <a:buChar char="•"/>
            </a:pPr>
            <a:r>
              <a:rPr lang="pl-PL" sz="1600" b="1">
                <a:solidFill>
                  <a:schemeClr val="dk1"/>
                </a:solidFill>
              </a:rPr>
              <a:t>article</a:t>
            </a:r>
            <a:r>
              <a:rPr lang="pl-PL" sz="1600">
                <a:solidFill>
                  <a:schemeClr val="dk1"/>
                </a:solidFill>
              </a:rPr>
              <a:t> – samodzielna część zawartości strony, np. post lub artykuł,</a:t>
            </a:r>
            <a:endParaRPr/>
          </a:p>
          <a:p>
            <a:pPr marL="342900" lvl="0" indent="-342900" algn="l" rtl="0">
              <a:spcBef>
                <a:spcPts val="320"/>
              </a:spcBef>
              <a:spcAft>
                <a:spcPts val="0"/>
              </a:spcAft>
              <a:buClr>
                <a:schemeClr val="dk1"/>
              </a:buClr>
              <a:buSzPts val="1600"/>
              <a:buFont typeface="Helvetica Neue"/>
              <a:buChar char="•"/>
            </a:pPr>
            <a:r>
              <a:rPr lang="pl-PL" sz="1600" b="1">
                <a:solidFill>
                  <a:schemeClr val="dk1"/>
                </a:solidFill>
              </a:rPr>
              <a:t>section</a:t>
            </a:r>
            <a:r>
              <a:rPr lang="pl-PL" sz="1600">
                <a:solidFill>
                  <a:schemeClr val="dk1"/>
                </a:solidFill>
              </a:rPr>
              <a:t> – ogólna sekcja dokumentu,</a:t>
            </a:r>
            <a:endParaRPr/>
          </a:p>
          <a:p>
            <a:pPr marL="342900" lvl="0" indent="-342900" algn="l" rtl="0">
              <a:spcBef>
                <a:spcPts val="320"/>
              </a:spcBef>
              <a:spcAft>
                <a:spcPts val="0"/>
              </a:spcAft>
              <a:buClr>
                <a:schemeClr val="dk1"/>
              </a:buClr>
              <a:buSzPts val="1600"/>
              <a:buFont typeface="Helvetica Neue"/>
              <a:buChar char="•"/>
            </a:pPr>
            <a:r>
              <a:rPr lang="pl-PL" sz="1600" b="1">
                <a:solidFill>
                  <a:schemeClr val="dk1"/>
                </a:solidFill>
              </a:rPr>
              <a:t>aside</a:t>
            </a:r>
            <a:r>
              <a:rPr lang="pl-PL" sz="1600">
                <a:solidFill>
                  <a:schemeClr val="dk1"/>
                </a:solidFill>
              </a:rPr>
              <a:t> – zawartość nieznacznie powiązana z resztą dokumentu,</a:t>
            </a:r>
            <a:endParaRPr/>
          </a:p>
          <a:p>
            <a:pPr marL="342900" lvl="0" indent="-342900" algn="l" rtl="0">
              <a:spcBef>
                <a:spcPts val="320"/>
              </a:spcBef>
              <a:spcAft>
                <a:spcPts val="0"/>
              </a:spcAft>
              <a:buClr>
                <a:schemeClr val="dk1"/>
              </a:buClr>
              <a:buSzPts val="1600"/>
              <a:buFont typeface="Helvetica Neue"/>
              <a:buChar char="•"/>
            </a:pPr>
            <a:r>
              <a:rPr lang="pl-PL" sz="1600" b="1">
                <a:solidFill>
                  <a:schemeClr val="dk1"/>
                </a:solidFill>
              </a:rPr>
              <a:t>footer  </a:t>
            </a:r>
            <a:r>
              <a:rPr lang="pl-PL" sz="1600">
                <a:solidFill>
                  <a:schemeClr val="dk1"/>
                </a:solidFill>
              </a:rPr>
              <a:t>– stopka,</a:t>
            </a:r>
            <a:endParaRPr/>
          </a:p>
          <a:p>
            <a:pPr marL="342900" lvl="0" indent="-342900" algn="l" rtl="0">
              <a:spcBef>
                <a:spcPts val="320"/>
              </a:spcBef>
              <a:spcAft>
                <a:spcPts val="0"/>
              </a:spcAft>
              <a:buClr>
                <a:schemeClr val="dk1"/>
              </a:buClr>
              <a:buSzPts val="1600"/>
              <a:buFont typeface="Helvetica Neue"/>
              <a:buChar char="•"/>
            </a:pPr>
            <a:r>
              <a:rPr lang="pl-PL" sz="1600" b="1">
                <a:solidFill>
                  <a:schemeClr val="dk1"/>
                </a:solidFill>
              </a:rPr>
              <a:t>main – </a:t>
            </a:r>
            <a:r>
              <a:rPr lang="pl-PL" sz="1600">
                <a:solidFill>
                  <a:schemeClr val="dk1"/>
                </a:solidFill>
              </a:rPr>
              <a:t>sekcja zawierająca główną część dokumentu</a:t>
            </a:r>
            <a:endParaRPr/>
          </a:p>
          <a:p>
            <a:pPr marL="342900" lvl="0" indent="-342900" algn="l" rtl="0">
              <a:spcBef>
                <a:spcPts val="320"/>
              </a:spcBef>
              <a:spcAft>
                <a:spcPts val="0"/>
              </a:spcAft>
              <a:buClr>
                <a:schemeClr val="dk1"/>
              </a:buClr>
              <a:buSzPts val="1600"/>
              <a:buFont typeface="Helvetica Neue"/>
              <a:buChar char="•"/>
            </a:pPr>
            <a:r>
              <a:rPr lang="pl-PL" sz="1600" b="1">
                <a:solidFill>
                  <a:schemeClr val="dk1"/>
                </a:solidFill>
              </a:rPr>
              <a:t>hgroup</a:t>
            </a:r>
            <a:r>
              <a:rPr lang="pl-PL" sz="1600">
                <a:solidFill>
                  <a:schemeClr val="dk1"/>
                </a:solidFill>
              </a:rPr>
              <a:t> – wprowadzenie,</a:t>
            </a:r>
            <a:endParaRPr/>
          </a:p>
          <a:p>
            <a:pPr marL="342900" lvl="0" indent="-342900" algn="l" rtl="0">
              <a:spcBef>
                <a:spcPts val="320"/>
              </a:spcBef>
              <a:spcAft>
                <a:spcPts val="0"/>
              </a:spcAft>
              <a:buClr>
                <a:schemeClr val="dk1"/>
              </a:buClr>
              <a:buSzPts val="1600"/>
              <a:buFont typeface="Helvetica Neue"/>
              <a:buChar char="•"/>
            </a:pPr>
            <a:r>
              <a:rPr lang="pl-PL" sz="1600" b="1">
                <a:solidFill>
                  <a:schemeClr val="dk1"/>
                </a:solidFill>
              </a:rPr>
              <a:t>figure</a:t>
            </a:r>
            <a:r>
              <a:rPr lang="pl-PL" sz="1600">
                <a:solidFill>
                  <a:schemeClr val="dk1"/>
                </a:solidFill>
              </a:rPr>
              <a:t> – używany jako połączenie nagłówka z multimediami.</a:t>
            </a:r>
            <a:endParaRPr sz="1600">
              <a:solidFill>
                <a:schemeClr val="dk1"/>
              </a:solidFill>
            </a:endParaRPr>
          </a:p>
          <a:p>
            <a:pPr marL="0" lvl="0" indent="0" algn="l" rtl="0">
              <a:spcBef>
                <a:spcPts val="320"/>
              </a:spcBef>
              <a:spcAft>
                <a:spcPts val="0"/>
              </a:spcAft>
              <a:buClr>
                <a:schemeClr val="lt1"/>
              </a:buClr>
              <a:buSzPts val="1600"/>
              <a:buFont typeface="Helvetica Neue"/>
              <a:buNone/>
            </a:pPr>
            <a:endParaRPr sz="1600">
              <a:solidFill>
                <a:schemeClr val="lt2"/>
              </a:solidFill>
            </a:endParaRPr>
          </a:p>
        </p:txBody>
      </p:sp>
      <p:pic>
        <p:nvPicPr>
          <p:cNvPr id="306" name="Google Shape;306;p25" descr="C:\Users\Admin\Desktop\structure-html5.png"/>
          <p:cNvPicPr preferRelativeResize="0"/>
          <p:nvPr/>
        </p:nvPicPr>
        <p:blipFill rotWithShape="1">
          <a:blip r:embed="rId4">
            <a:alphaModFix/>
          </a:blip>
          <a:srcRect/>
          <a:stretch/>
        </p:blipFill>
        <p:spPr>
          <a:xfrm>
            <a:off x="3923928" y="1340768"/>
            <a:ext cx="5095876" cy="2590800"/>
          </a:xfrm>
          <a:prstGeom prst="rect">
            <a:avLst/>
          </a:prstGeom>
          <a:noFill/>
          <a:ln>
            <a:noFill/>
          </a:ln>
        </p:spPr>
      </p:pic>
      <p:sp>
        <p:nvSpPr>
          <p:cNvPr id="307" name="Google Shape;307;p25"/>
          <p:cNvSpPr/>
          <p:nvPr/>
        </p:nvSpPr>
        <p:spPr>
          <a:xfrm rot="10800000">
            <a:off x="2987824" y="1808076"/>
            <a:ext cx="720080" cy="1656184"/>
          </a:xfrm>
          <a:prstGeom prst="rightBrace">
            <a:avLst>
              <a:gd name="adj1" fmla="val 8333"/>
              <a:gd name="adj2" fmla="val 50717"/>
            </a:avLst>
          </a:prstGeom>
          <a:gradFill>
            <a:gsLst>
              <a:gs pos="0">
                <a:schemeClr val="lt2"/>
              </a:gs>
              <a:gs pos="100000">
                <a:srgbClr val="285E80">
                  <a:alpha val="1490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cxnSp>
        <p:nvCxnSpPr>
          <p:cNvPr id="308" name="Google Shape;308;p25"/>
          <p:cNvCxnSpPr>
            <a:stCxn id="307" idx="2"/>
          </p:cNvCxnSpPr>
          <p:nvPr/>
        </p:nvCxnSpPr>
        <p:spPr>
          <a:xfrm>
            <a:off x="3707904" y="1808076"/>
            <a:ext cx="288000" cy="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cxnSp>
        <p:nvCxnSpPr>
          <p:cNvPr id="309" name="Google Shape;309;p25"/>
          <p:cNvCxnSpPr/>
          <p:nvPr/>
        </p:nvCxnSpPr>
        <p:spPr>
          <a:xfrm>
            <a:off x="3682998" y="3464261"/>
            <a:ext cx="288032" cy="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sp>
        <p:nvSpPr>
          <p:cNvPr id="310" name="Google Shape;310;p25"/>
          <p:cNvSpPr txBox="1"/>
          <p:nvPr/>
        </p:nvSpPr>
        <p:spPr>
          <a:xfrm>
            <a:off x="2051720" y="2405335"/>
            <a:ext cx="85311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2400">
                <a:solidFill>
                  <a:schemeClr val="dk1"/>
                </a:solidFill>
                <a:latin typeface="Arial"/>
                <a:ea typeface="Arial"/>
                <a:cs typeface="Arial"/>
                <a:sym typeface="Arial"/>
              </a:rPr>
              <a:t>main</a:t>
            </a:r>
            <a:endParaRPr sz="24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6"/>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Typy znaczników</a:t>
            </a:r>
            <a:endParaRPr/>
          </a:p>
        </p:txBody>
      </p:sp>
      <p:sp>
        <p:nvSpPr>
          <p:cNvPr id="316" name="Google Shape;316;p26"/>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600"/>
              <a:buFont typeface="Helvetica Neue"/>
              <a:buNone/>
            </a:pPr>
            <a:r>
              <a:rPr lang="pl-PL" sz="1600" b="1" u="sng"/>
              <a:t>Typy znaczników w HTML5:</a:t>
            </a:r>
            <a:endParaRPr/>
          </a:p>
          <a:p>
            <a:pPr marL="0" lvl="0" indent="0" algn="l" rtl="0">
              <a:spcBef>
                <a:spcPts val="320"/>
              </a:spcBef>
              <a:spcAft>
                <a:spcPts val="0"/>
              </a:spcAft>
              <a:buClr>
                <a:schemeClr val="lt1"/>
              </a:buClr>
              <a:buSzPts val="1600"/>
              <a:buFont typeface="Helvetica Neue"/>
              <a:buNone/>
            </a:pPr>
            <a:endParaRPr sz="1600" b="1" u="sng"/>
          </a:p>
          <a:p>
            <a:pPr marL="1258888" lvl="0" indent="-177800" algn="l" rtl="0">
              <a:spcBef>
                <a:spcPts val="320"/>
              </a:spcBef>
              <a:spcAft>
                <a:spcPts val="0"/>
              </a:spcAft>
              <a:buClr>
                <a:schemeClr val="lt1"/>
              </a:buClr>
              <a:buSzPts val="1600"/>
              <a:buFont typeface="Helvetica Neue"/>
              <a:buChar char="•"/>
            </a:pPr>
            <a:r>
              <a:rPr lang="pl-PL" sz="1600"/>
              <a:t>Znaczniki grupujące</a:t>
            </a:r>
            <a:endParaRPr/>
          </a:p>
          <a:p>
            <a:pPr marL="1258888" lvl="0" indent="-177800" algn="l" rtl="0">
              <a:spcBef>
                <a:spcPts val="320"/>
              </a:spcBef>
              <a:spcAft>
                <a:spcPts val="0"/>
              </a:spcAft>
              <a:buClr>
                <a:schemeClr val="lt1"/>
              </a:buClr>
              <a:buSzPts val="1600"/>
              <a:buFont typeface="Helvetica Neue"/>
              <a:buChar char="•"/>
            </a:pPr>
            <a:r>
              <a:rPr lang="pl-PL" sz="1600"/>
              <a:t>Znaczniki osadzające</a:t>
            </a:r>
            <a:endParaRPr/>
          </a:p>
          <a:p>
            <a:pPr marL="1258888" lvl="0" indent="-177800" algn="l" rtl="0">
              <a:spcBef>
                <a:spcPts val="320"/>
              </a:spcBef>
              <a:spcAft>
                <a:spcPts val="0"/>
              </a:spcAft>
              <a:buClr>
                <a:schemeClr val="lt1"/>
              </a:buClr>
              <a:buSzPts val="1600"/>
              <a:buFont typeface="Helvetica Neue"/>
              <a:buChar char="•"/>
            </a:pPr>
            <a:r>
              <a:rPr lang="pl-PL" sz="1600"/>
              <a:t>Znaczniki dla tekstu:</a:t>
            </a:r>
            <a:endParaRPr/>
          </a:p>
          <a:p>
            <a:pPr marL="1081088" lvl="0" indent="0" algn="l" rtl="0">
              <a:spcBef>
                <a:spcPts val="320"/>
              </a:spcBef>
              <a:spcAft>
                <a:spcPts val="0"/>
              </a:spcAft>
              <a:buClr>
                <a:schemeClr val="lt1"/>
              </a:buClr>
              <a:buSzPts val="1600"/>
              <a:buFont typeface="Helvetica Neue"/>
              <a:buNone/>
            </a:pPr>
            <a:r>
              <a:rPr lang="pl-PL" sz="1600"/>
              <a:t>	a) formatujące</a:t>
            </a:r>
            <a:endParaRPr/>
          </a:p>
          <a:p>
            <a:pPr marL="1081088" lvl="0" indent="0" algn="l" rtl="0">
              <a:spcBef>
                <a:spcPts val="320"/>
              </a:spcBef>
              <a:spcAft>
                <a:spcPts val="0"/>
              </a:spcAft>
              <a:buClr>
                <a:schemeClr val="lt1"/>
              </a:buClr>
              <a:buSzPts val="1600"/>
              <a:buFont typeface="Helvetica Neue"/>
              <a:buNone/>
            </a:pPr>
            <a:r>
              <a:rPr lang="pl-PL" sz="1600"/>
              <a:t>	b) semantyczne</a:t>
            </a:r>
            <a:endParaRPr sz="1200"/>
          </a:p>
          <a:p>
            <a:pPr marL="1258888" lvl="0" indent="-177800" algn="l" rtl="0">
              <a:spcBef>
                <a:spcPts val="320"/>
              </a:spcBef>
              <a:spcAft>
                <a:spcPts val="0"/>
              </a:spcAft>
              <a:buClr>
                <a:schemeClr val="lt1"/>
              </a:buClr>
              <a:buSzPts val="1600"/>
              <a:buFont typeface="Helvetica Neue"/>
              <a:buChar char="•"/>
            </a:pPr>
            <a:r>
              <a:rPr lang="pl-PL" sz="1600"/>
              <a:t>Znaczniki interaktywne</a:t>
            </a:r>
            <a:endParaRPr/>
          </a:p>
          <a:p>
            <a:pPr marL="1258888" lvl="0" indent="-177800" algn="l" rtl="0">
              <a:spcBef>
                <a:spcPts val="320"/>
              </a:spcBef>
              <a:spcAft>
                <a:spcPts val="0"/>
              </a:spcAft>
              <a:buClr>
                <a:schemeClr val="lt1"/>
              </a:buClr>
              <a:buSzPts val="1600"/>
              <a:buFont typeface="Helvetica Neue"/>
              <a:buChar char="•"/>
            </a:pPr>
            <a:r>
              <a:rPr lang="pl-PL" sz="1600"/>
              <a:t>Znaczniki do budowy formularzy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1"/>
        <p:cNvGrpSpPr/>
        <p:nvPr/>
      </p:nvGrpSpPr>
      <p:grpSpPr>
        <a:xfrm>
          <a:off x="0" y="0"/>
          <a:ext cx="0" cy="0"/>
          <a:chOff x="0" y="0"/>
          <a:chExt cx="0" cy="0"/>
        </a:xfrm>
      </p:grpSpPr>
      <p:sp>
        <p:nvSpPr>
          <p:cNvPr id="322" name="Google Shape;322;p27"/>
          <p:cNvSpPr txBox="1">
            <a:spLocks noGrp="1"/>
          </p:cNvSpPr>
          <p:nvPr>
            <p:ph type="title"/>
          </p:nvPr>
        </p:nvSpPr>
        <p:spPr>
          <a:xfrm>
            <a:off x="1981200" y="762000"/>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Znaczniki grupujące</a:t>
            </a:r>
            <a:endParaRPr sz="4000">
              <a:solidFill>
                <a:schemeClr val="dk1"/>
              </a:solidFill>
            </a:endParaRPr>
          </a:p>
        </p:txBody>
      </p:sp>
      <p:sp>
        <p:nvSpPr>
          <p:cNvPr id="323" name="Google Shape;323;p27"/>
          <p:cNvSpPr txBox="1">
            <a:spLocks noGrp="1"/>
          </p:cNvSpPr>
          <p:nvPr>
            <p:ph type="body" idx="1"/>
          </p:nvPr>
        </p:nvSpPr>
        <p:spPr>
          <a:xfrm>
            <a:off x="1979712" y="2060848"/>
            <a:ext cx="693420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Helvetica Neue"/>
              <a:buNone/>
            </a:pPr>
            <a:r>
              <a:rPr lang="pl-PL" sz="1600" b="1">
                <a:solidFill>
                  <a:schemeClr val="dk1"/>
                </a:solidFill>
              </a:rPr>
              <a:t>Element służący jako kontener/pudełko dla innych znaczników. Dzięki niemu można w dokumencie tworzyć warstwy. </a:t>
            </a:r>
            <a:endParaRPr/>
          </a:p>
          <a:p>
            <a:pPr marL="0" lvl="0" indent="0" algn="l" rtl="0">
              <a:spcBef>
                <a:spcPts val="320"/>
              </a:spcBef>
              <a:spcAft>
                <a:spcPts val="0"/>
              </a:spcAft>
              <a:buClr>
                <a:schemeClr val="lt1"/>
              </a:buClr>
              <a:buSzPts val="1600"/>
              <a:buFont typeface="Helvetica Neue"/>
              <a:buNone/>
            </a:pPr>
            <a:endParaRPr sz="1600" b="1">
              <a:solidFill>
                <a:schemeClr val="dk1"/>
              </a:solidFill>
            </a:endParaRPr>
          </a:p>
          <a:p>
            <a:pPr marL="0" lvl="0" indent="0" algn="ctr" rtl="0">
              <a:spcBef>
                <a:spcPts val="320"/>
              </a:spcBef>
              <a:spcAft>
                <a:spcPts val="0"/>
              </a:spcAft>
              <a:buClr>
                <a:schemeClr val="lt2"/>
              </a:buClr>
              <a:buSzPts val="1600"/>
              <a:buFont typeface="Helvetica Neue"/>
              <a:buNone/>
            </a:pPr>
            <a:r>
              <a:rPr lang="pl-PL" sz="1600" b="1">
                <a:solidFill>
                  <a:schemeClr val="lt2"/>
                </a:solidFill>
              </a:rPr>
              <a:t>&lt;div atrybuty&gt;…&lt;/div&gt;  </a:t>
            </a:r>
            <a:endParaRPr sz="1600">
              <a:solidFill>
                <a:schemeClr val="lt2"/>
              </a:solidFill>
            </a:endParaRPr>
          </a:p>
          <a:p>
            <a:pPr marL="0" lvl="0" indent="0" algn="l" rtl="0">
              <a:spcBef>
                <a:spcPts val="320"/>
              </a:spcBef>
              <a:spcAft>
                <a:spcPts val="0"/>
              </a:spcAft>
              <a:buClr>
                <a:schemeClr val="lt2"/>
              </a:buClr>
              <a:buSzPts val="1600"/>
              <a:buFont typeface="Helvetica Neue"/>
              <a:buNone/>
            </a:pPr>
            <a:r>
              <a:rPr lang="pl-PL" sz="1600" b="1">
                <a:solidFill>
                  <a:schemeClr val="lt2"/>
                </a:solidFill>
              </a:rPr>
              <a:t>	</a:t>
            </a:r>
            <a:endParaRPr sz="1600" b="1">
              <a:solidFill>
                <a:schemeClr val="dk1"/>
              </a:solidFill>
              <a:latin typeface="Helvetica Neue"/>
              <a:ea typeface="Helvetica Neue"/>
              <a:cs typeface="Helvetica Neue"/>
              <a:sym typeface="Helvetica Neue"/>
            </a:endParaRPr>
          </a:p>
        </p:txBody>
      </p:sp>
      <p:sp>
        <p:nvSpPr>
          <p:cNvPr id="324" name="Google Shape;324;p27"/>
          <p:cNvSpPr txBox="1"/>
          <p:nvPr/>
        </p:nvSpPr>
        <p:spPr>
          <a:xfrm>
            <a:off x="3131840" y="3789040"/>
            <a:ext cx="5796168" cy="1569660"/>
          </a:xfrm>
          <a:prstGeom prst="rect">
            <a:avLst/>
          </a:prstGeom>
          <a:gradFill>
            <a:gsLst>
              <a:gs pos="0">
                <a:srgbClr val="94C2DF"/>
              </a:gs>
              <a:gs pos="50000">
                <a:schemeClr val="lt2"/>
              </a:gs>
              <a:gs pos="100000">
                <a:srgbClr val="94C2DF"/>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pl-PL" sz="1200" b="1">
                <a:solidFill>
                  <a:schemeClr val="lt1"/>
                </a:solidFill>
                <a:latin typeface="Helvetica Neue"/>
                <a:ea typeface="Helvetica Neue"/>
                <a:cs typeface="Helvetica Neue"/>
                <a:sym typeface="Helvetica Neue"/>
              </a:rPr>
              <a:t>Atrybuty: </a:t>
            </a:r>
            <a:endParaRPr/>
          </a:p>
          <a:p>
            <a:pPr marL="0" marR="0" lvl="0" indent="0" algn="l" rtl="0">
              <a:spcBef>
                <a:spcPts val="0"/>
              </a:spcBef>
              <a:spcAft>
                <a:spcPts val="0"/>
              </a:spcAft>
              <a:buNone/>
            </a:pP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pl-PL" sz="1200" b="1">
                <a:solidFill>
                  <a:schemeClr val="lt1"/>
                </a:solidFill>
                <a:latin typeface="Helvetica Neue"/>
                <a:ea typeface="Helvetica Neue"/>
                <a:cs typeface="Helvetica Neue"/>
                <a:sym typeface="Helvetica Neue"/>
              </a:rPr>
              <a:t>Class - </a:t>
            </a:r>
            <a:r>
              <a:rPr lang="pl-PL" sz="1200">
                <a:solidFill>
                  <a:schemeClr val="lt1"/>
                </a:solidFill>
                <a:latin typeface="Helvetica Neue"/>
                <a:ea typeface="Helvetica Neue"/>
                <a:cs typeface="Helvetica Neue"/>
                <a:sym typeface="Helvetica Neue"/>
              </a:rPr>
              <a:t>		pozwala wstawić deklarację klasy stylu </a:t>
            </a:r>
            <a:endParaRPr/>
          </a:p>
          <a:p>
            <a:pPr marL="0" marR="0" lvl="0" indent="0" algn="l" rtl="0">
              <a:spcBef>
                <a:spcPts val="0"/>
              </a:spcBef>
              <a:spcAft>
                <a:spcPts val="0"/>
              </a:spcAft>
              <a:buNone/>
            </a:pPr>
            <a:r>
              <a:rPr lang="pl-PL" sz="1200" b="1">
                <a:solidFill>
                  <a:schemeClr val="lt1"/>
                </a:solidFill>
                <a:latin typeface="Helvetica Neue"/>
                <a:ea typeface="Helvetica Neue"/>
                <a:cs typeface="Helvetica Neue"/>
                <a:sym typeface="Helvetica Neue"/>
              </a:rPr>
              <a:t>Id - </a:t>
            </a:r>
            <a:r>
              <a:rPr lang="pl-PL" sz="1200">
                <a:solidFill>
                  <a:schemeClr val="lt1"/>
                </a:solidFill>
                <a:latin typeface="Helvetica Neue"/>
                <a:ea typeface="Helvetica Neue"/>
                <a:cs typeface="Helvetica Neue"/>
                <a:sym typeface="Helvetica Neue"/>
              </a:rPr>
              <a:t>		opatruje element unikatowym  w dokumencie </a:t>
            </a:r>
            <a:endParaRPr/>
          </a:p>
          <a:p>
            <a:pPr marL="0" marR="0" lvl="0" indent="0" algn="l" rtl="0">
              <a:spcBef>
                <a:spcPts val="0"/>
              </a:spcBef>
              <a:spcAft>
                <a:spcPts val="0"/>
              </a:spcAft>
              <a:buNone/>
            </a:pPr>
            <a:r>
              <a:rPr lang="pl-PL" sz="1200" b="1">
                <a:solidFill>
                  <a:schemeClr val="lt1"/>
                </a:solidFill>
                <a:latin typeface="Helvetica Neue"/>
                <a:ea typeface="Helvetica Neue"/>
                <a:cs typeface="Helvetica Neue"/>
                <a:sym typeface="Helvetica Neue"/>
              </a:rPr>
              <a:t>Style </a:t>
            </a:r>
            <a:r>
              <a:rPr lang="pl-PL" sz="1200">
                <a:solidFill>
                  <a:schemeClr val="lt1"/>
                </a:solidFill>
                <a:latin typeface="Helvetica Neue"/>
                <a:ea typeface="Helvetica Neue"/>
                <a:cs typeface="Helvetica Neue"/>
                <a:sym typeface="Helvetica Neue"/>
              </a:rPr>
              <a:t>- 		pozwala wstawić definicję stylu </a:t>
            </a:r>
            <a:endParaRPr/>
          </a:p>
          <a:p>
            <a:pPr marL="0" marR="0" lvl="0" indent="0" algn="l" rtl="0">
              <a:spcBef>
                <a:spcPts val="0"/>
              </a:spcBef>
              <a:spcAft>
                <a:spcPts val="0"/>
              </a:spcAft>
              <a:buNone/>
            </a:pPr>
            <a:r>
              <a:rPr lang="pl-PL" sz="1200" b="1">
                <a:solidFill>
                  <a:schemeClr val="lt1"/>
                </a:solidFill>
                <a:latin typeface="Helvetica Neue"/>
                <a:ea typeface="Helvetica Neue"/>
                <a:cs typeface="Helvetica Neue"/>
                <a:sym typeface="Helvetica Neue"/>
              </a:rPr>
              <a:t>Title - </a:t>
            </a:r>
            <a:r>
              <a:rPr lang="pl-PL" sz="1200">
                <a:solidFill>
                  <a:schemeClr val="lt1"/>
                </a:solidFill>
                <a:latin typeface="Helvetica Neue"/>
                <a:ea typeface="Helvetica Neue"/>
                <a:cs typeface="Helvetica Neue"/>
                <a:sym typeface="Helvetica Neue"/>
              </a:rPr>
              <a:t>		pozwala uzyskać "dymek" z informacją 				pomocniczą o danym elemencie</a:t>
            </a:r>
            <a:endParaRPr/>
          </a:p>
          <a:p>
            <a:pPr marL="0" marR="0" lvl="0" indent="0" algn="l" rtl="0">
              <a:spcBef>
                <a:spcPts val="0"/>
              </a:spcBef>
              <a:spcAft>
                <a:spcPts val="0"/>
              </a:spcAft>
              <a:buNone/>
            </a:pPr>
            <a:r>
              <a:rPr lang="pl-PL" sz="1200" b="1">
                <a:solidFill>
                  <a:schemeClr val="lt1"/>
                </a:solidFill>
                <a:latin typeface="Helvetica Neue"/>
                <a:ea typeface="Helvetica Neue"/>
                <a:cs typeface="Helvetica Neue"/>
                <a:sym typeface="Helvetica Neue"/>
              </a:rPr>
              <a:t>Z-index - 		</a:t>
            </a:r>
            <a:r>
              <a:rPr lang="pl-PL" sz="1200">
                <a:solidFill>
                  <a:schemeClr val="lt1"/>
                </a:solidFill>
                <a:latin typeface="Helvetica Neue"/>
                <a:ea typeface="Helvetica Neue"/>
                <a:cs typeface="Helvetica Neue"/>
                <a:sym typeface="Helvetica Neue"/>
              </a:rPr>
              <a:t>index warstwy w celu ustalenia kolejności wyświetlania</a:t>
            </a:r>
            <a:endParaRPr sz="1200" b="1">
              <a:solidFill>
                <a:schemeClr val="lt1"/>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8"/>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Znaczniki grupujące</a:t>
            </a:r>
            <a:endParaRPr/>
          </a:p>
        </p:txBody>
      </p:sp>
      <p:sp>
        <p:nvSpPr>
          <p:cNvPr id="330" name="Google Shape;330;p28"/>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600"/>
              <a:buFont typeface="Helvetica Neue"/>
              <a:buNone/>
            </a:pPr>
            <a:endParaRPr sz="1600" b="1" u="sng"/>
          </a:p>
          <a:p>
            <a:pPr marL="0" lvl="0" indent="0" algn="l" rtl="0">
              <a:spcBef>
                <a:spcPts val="320"/>
              </a:spcBef>
              <a:spcAft>
                <a:spcPts val="0"/>
              </a:spcAft>
              <a:buClr>
                <a:schemeClr val="lt1"/>
              </a:buClr>
              <a:buSzPts val="1600"/>
              <a:buFont typeface="Helvetica Neue"/>
              <a:buNone/>
            </a:pPr>
            <a:endParaRPr sz="1600" b="1" u="sng"/>
          </a:p>
          <a:p>
            <a:pPr marL="0" lvl="0" indent="0" algn="l" rtl="0">
              <a:spcBef>
                <a:spcPts val="320"/>
              </a:spcBef>
              <a:spcAft>
                <a:spcPts val="0"/>
              </a:spcAft>
              <a:buClr>
                <a:schemeClr val="lt1"/>
              </a:buClr>
              <a:buSzPts val="1600"/>
              <a:buFont typeface="Helvetica Neue"/>
              <a:buNone/>
            </a:pPr>
            <a:r>
              <a:rPr lang="pl-PL" sz="1600" b="1" u="sng"/>
              <a:t>Lista numerowana</a:t>
            </a:r>
            <a:endParaRPr/>
          </a:p>
          <a:p>
            <a:pPr marL="0" lvl="0" indent="0" algn="l" rtl="0">
              <a:spcBef>
                <a:spcPts val="320"/>
              </a:spcBef>
              <a:spcAft>
                <a:spcPts val="0"/>
              </a:spcAft>
              <a:buClr>
                <a:schemeClr val="lt1"/>
              </a:buClr>
              <a:buSzPts val="1600"/>
              <a:buFont typeface="Helvetica Neue"/>
              <a:buNone/>
            </a:pPr>
            <a:endParaRPr sz="1600"/>
          </a:p>
          <a:p>
            <a:pPr marL="0" lvl="0" indent="0" algn="l" rtl="0">
              <a:spcBef>
                <a:spcPts val="320"/>
              </a:spcBef>
              <a:spcAft>
                <a:spcPts val="0"/>
              </a:spcAft>
              <a:buClr>
                <a:schemeClr val="lt1"/>
              </a:buClr>
              <a:buSzPts val="1600"/>
              <a:buFont typeface="Helvetica Neue"/>
              <a:buNone/>
            </a:pPr>
            <a:r>
              <a:rPr lang="pl-PL" sz="1600" b="1"/>
              <a:t>&lt;ol atrybuty&gt;</a:t>
            </a:r>
            <a:endParaRPr sz="1600" b="1"/>
          </a:p>
          <a:p>
            <a:pPr marL="0" lvl="0" indent="0" algn="l" rtl="0">
              <a:spcBef>
                <a:spcPts val="320"/>
              </a:spcBef>
              <a:spcAft>
                <a:spcPts val="0"/>
              </a:spcAft>
              <a:buClr>
                <a:schemeClr val="lt1"/>
              </a:buClr>
              <a:buSzPts val="1600"/>
              <a:buFont typeface="Helvetica Neue"/>
              <a:buNone/>
            </a:pPr>
            <a:r>
              <a:rPr lang="pl-PL" sz="1600" b="1"/>
              <a:t>	&lt;li&gt; Element listy &lt;/li&gt;</a:t>
            </a:r>
            <a:endParaRPr/>
          </a:p>
          <a:p>
            <a:pPr marL="0" lvl="0" indent="0" algn="l" rtl="0">
              <a:spcBef>
                <a:spcPts val="320"/>
              </a:spcBef>
              <a:spcAft>
                <a:spcPts val="0"/>
              </a:spcAft>
              <a:buClr>
                <a:schemeClr val="lt1"/>
              </a:buClr>
              <a:buSzPts val="1600"/>
              <a:buFont typeface="Helvetica Neue"/>
              <a:buNone/>
            </a:pPr>
            <a:r>
              <a:rPr lang="pl-PL" sz="1600" b="1"/>
              <a:t>&lt;/ol&gt;</a:t>
            </a:r>
            <a:endParaRPr/>
          </a:p>
        </p:txBody>
      </p:sp>
      <p:pic>
        <p:nvPicPr>
          <p:cNvPr id="331" name="Google Shape;331;p28"/>
          <p:cNvPicPr preferRelativeResize="0"/>
          <p:nvPr/>
        </p:nvPicPr>
        <p:blipFill rotWithShape="1">
          <a:blip r:embed="rId3">
            <a:alphaModFix/>
          </a:blip>
          <a:srcRect t="6114" r="35236" b="65429"/>
          <a:stretch/>
        </p:blipFill>
        <p:spPr>
          <a:xfrm>
            <a:off x="5564899" y="2564904"/>
            <a:ext cx="3281795" cy="1900052"/>
          </a:xfrm>
          <a:prstGeom prst="rect">
            <a:avLst/>
          </a:prstGeom>
          <a:noFill/>
          <a:ln>
            <a:noFill/>
          </a:ln>
        </p:spPr>
      </p:pic>
      <p:sp>
        <p:nvSpPr>
          <p:cNvPr id="332" name="Google Shape;332;p28"/>
          <p:cNvSpPr txBox="1"/>
          <p:nvPr/>
        </p:nvSpPr>
        <p:spPr>
          <a:xfrm>
            <a:off x="2627784" y="5517232"/>
            <a:ext cx="6336704" cy="120032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pl-PL" sz="1200" b="1">
                <a:solidFill>
                  <a:schemeClr val="dk1"/>
                </a:solidFill>
                <a:latin typeface="Arial"/>
                <a:ea typeface="Arial"/>
                <a:cs typeface="Arial"/>
                <a:sym typeface="Arial"/>
              </a:rPr>
              <a:t>Atrybuty: </a:t>
            </a:r>
            <a:endParaRPr/>
          </a:p>
          <a:p>
            <a:pPr marL="0" marR="0" lvl="0" indent="0" algn="l" rtl="0">
              <a:spcBef>
                <a:spcPts val="0"/>
              </a:spcBef>
              <a:spcAft>
                <a:spcPts val="0"/>
              </a:spcAft>
              <a:buNone/>
            </a:pPr>
            <a:endParaRPr sz="1200" b="1">
              <a:solidFill>
                <a:schemeClr val="dk1"/>
              </a:solidFill>
              <a:latin typeface="Arial"/>
              <a:ea typeface="Arial"/>
              <a:cs typeface="Arial"/>
              <a:sym typeface="Arial"/>
            </a:endParaRPr>
          </a:p>
          <a:p>
            <a:pPr marL="0" marR="0" lvl="0" indent="0" algn="l" rtl="0">
              <a:spcBef>
                <a:spcPts val="0"/>
              </a:spcBef>
              <a:spcAft>
                <a:spcPts val="0"/>
              </a:spcAft>
              <a:buNone/>
            </a:pPr>
            <a:r>
              <a:rPr lang="pl-PL" sz="1200" b="1">
                <a:solidFill>
                  <a:schemeClr val="dk1"/>
                </a:solidFill>
                <a:latin typeface="Arial"/>
                <a:ea typeface="Arial"/>
                <a:cs typeface="Arial"/>
                <a:sym typeface="Arial"/>
              </a:rPr>
              <a:t>COMPACT </a:t>
            </a:r>
            <a:r>
              <a:rPr lang="pl-PL" sz="1200">
                <a:solidFill>
                  <a:schemeClr val="dk1"/>
                </a:solidFill>
                <a:latin typeface="Arial"/>
                <a:ea typeface="Arial"/>
                <a:cs typeface="Arial"/>
                <a:sym typeface="Arial"/>
              </a:rPr>
              <a:t>- zmniejszenie odstępu między wierszami listy </a:t>
            </a:r>
            <a:endParaRPr/>
          </a:p>
          <a:p>
            <a:pPr marL="0" marR="0" lvl="0" indent="0" algn="l" rtl="0">
              <a:spcBef>
                <a:spcPts val="0"/>
              </a:spcBef>
              <a:spcAft>
                <a:spcPts val="0"/>
              </a:spcAft>
              <a:buNone/>
            </a:pPr>
            <a:r>
              <a:rPr lang="pl-PL" sz="1200" b="1">
                <a:solidFill>
                  <a:schemeClr val="dk1"/>
                </a:solidFill>
                <a:latin typeface="Arial"/>
                <a:ea typeface="Arial"/>
                <a:cs typeface="Arial"/>
                <a:sym typeface="Arial"/>
              </a:rPr>
              <a:t>START=</a:t>
            </a:r>
            <a:r>
              <a:rPr lang="pl-PL" sz="1200" b="1" i="1">
                <a:solidFill>
                  <a:schemeClr val="dk1"/>
                </a:solidFill>
                <a:latin typeface="Arial"/>
                <a:ea typeface="Arial"/>
                <a:cs typeface="Arial"/>
                <a:sym typeface="Arial"/>
              </a:rPr>
              <a:t>"n"</a:t>
            </a:r>
            <a:r>
              <a:rPr lang="pl-PL" sz="1200" b="1">
                <a:solidFill>
                  <a:schemeClr val="dk1"/>
                </a:solidFill>
                <a:latin typeface="Arial"/>
                <a:ea typeface="Arial"/>
                <a:cs typeface="Arial"/>
                <a:sym typeface="Arial"/>
              </a:rPr>
              <a:t> </a:t>
            </a:r>
            <a:r>
              <a:rPr lang="pl-PL" sz="1200">
                <a:solidFill>
                  <a:schemeClr val="dk1"/>
                </a:solidFill>
                <a:latin typeface="Arial"/>
                <a:ea typeface="Arial"/>
                <a:cs typeface="Arial"/>
                <a:sym typeface="Arial"/>
              </a:rPr>
              <a:t>- parametr określa numerowanie kolejnych pozycji począwszy od wartości </a:t>
            </a:r>
            <a:r>
              <a:rPr lang="pl-PL" sz="1200" i="1">
                <a:solidFill>
                  <a:schemeClr val="dk1"/>
                </a:solidFill>
                <a:latin typeface="Arial"/>
                <a:ea typeface="Arial"/>
                <a:cs typeface="Arial"/>
                <a:sym typeface="Arial"/>
              </a:rPr>
              <a:t>n</a:t>
            </a:r>
            <a:r>
              <a:rPr lang="pl-PL" sz="1200">
                <a:solidFill>
                  <a:schemeClr val="dk1"/>
                </a:solidFill>
                <a:latin typeface="Arial"/>
                <a:ea typeface="Arial"/>
                <a:cs typeface="Arial"/>
                <a:sym typeface="Arial"/>
              </a:rPr>
              <a:t>, </a:t>
            </a:r>
            <a:endParaRPr/>
          </a:p>
          <a:p>
            <a:pPr marL="0" marR="0" lvl="0" indent="0" algn="l" rtl="0">
              <a:spcBef>
                <a:spcPts val="0"/>
              </a:spcBef>
              <a:spcAft>
                <a:spcPts val="0"/>
              </a:spcAft>
              <a:buNone/>
            </a:pPr>
            <a:r>
              <a:rPr lang="pl-PL" sz="1200" b="1">
                <a:solidFill>
                  <a:schemeClr val="dk1"/>
                </a:solidFill>
                <a:latin typeface="Arial"/>
                <a:ea typeface="Arial"/>
                <a:cs typeface="Arial"/>
                <a:sym typeface="Arial"/>
              </a:rPr>
              <a:t>TYPE=</a:t>
            </a:r>
            <a:r>
              <a:rPr lang="pl-PL" sz="1200" b="1" i="1">
                <a:solidFill>
                  <a:schemeClr val="dk1"/>
                </a:solidFill>
                <a:latin typeface="Arial"/>
                <a:ea typeface="Arial"/>
                <a:cs typeface="Arial"/>
                <a:sym typeface="Arial"/>
              </a:rPr>
              <a:t>"symbol"</a:t>
            </a:r>
            <a:r>
              <a:rPr lang="pl-PL" sz="1200">
                <a:solidFill>
                  <a:schemeClr val="dk1"/>
                </a:solidFill>
                <a:latin typeface="Arial"/>
                <a:ea typeface="Arial"/>
                <a:cs typeface="Arial"/>
                <a:sym typeface="Arial"/>
              </a:rPr>
              <a:t> - parametr określa sposób numerowania listy i może przyjmować następujące wartości: </a:t>
            </a:r>
            <a:r>
              <a:rPr lang="pl-PL" sz="1200" i="1">
                <a:solidFill>
                  <a:schemeClr val="dk1"/>
                </a:solidFill>
                <a:latin typeface="Arial"/>
                <a:ea typeface="Arial"/>
                <a:cs typeface="Arial"/>
                <a:sym typeface="Arial"/>
              </a:rPr>
              <a:t>A</a:t>
            </a:r>
            <a:r>
              <a:rPr lang="pl-PL" sz="1200">
                <a:solidFill>
                  <a:schemeClr val="dk1"/>
                </a:solidFill>
                <a:latin typeface="Arial"/>
                <a:ea typeface="Arial"/>
                <a:cs typeface="Arial"/>
                <a:sym typeface="Arial"/>
              </a:rPr>
              <a:t> , </a:t>
            </a:r>
            <a:r>
              <a:rPr lang="pl-PL" sz="1200" i="1">
                <a:solidFill>
                  <a:schemeClr val="dk1"/>
                </a:solidFill>
                <a:latin typeface="Arial"/>
                <a:ea typeface="Arial"/>
                <a:cs typeface="Arial"/>
                <a:sym typeface="Arial"/>
              </a:rPr>
              <a:t>a,</a:t>
            </a:r>
            <a:r>
              <a:rPr lang="pl-PL" sz="1200">
                <a:solidFill>
                  <a:schemeClr val="dk1"/>
                </a:solidFill>
                <a:latin typeface="Arial"/>
                <a:ea typeface="Arial"/>
                <a:cs typeface="Arial"/>
                <a:sym typeface="Arial"/>
              </a:rPr>
              <a:t>  </a:t>
            </a:r>
            <a:r>
              <a:rPr lang="pl-PL" sz="1200" i="1">
                <a:solidFill>
                  <a:schemeClr val="dk1"/>
                </a:solidFill>
                <a:latin typeface="Arial"/>
                <a:ea typeface="Arial"/>
                <a:cs typeface="Arial"/>
                <a:sym typeface="Arial"/>
              </a:rPr>
              <a:t>I,</a:t>
            </a:r>
            <a:r>
              <a:rPr lang="pl-PL" sz="1200">
                <a:solidFill>
                  <a:schemeClr val="dk1"/>
                </a:solidFill>
                <a:latin typeface="Arial"/>
                <a:ea typeface="Arial"/>
                <a:cs typeface="Arial"/>
                <a:sym typeface="Arial"/>
              </a:rPr>
              <a:t> </a:t>
            </a:r>
            <a:r>
              <a:rPr lang="pl-PL" sz="1200" i="1">
                <a:solidFill>
                  <a:schemeClr val="dk1"/>
                </a:solidFill>
                <a:latin typeface="Arial"/>
                <a:ea typeface="Arial"/>
                <a:cs typeface="Arial"/>
                <a:sym typeface="Arial"/>
              </a:rPr>
              <a:t>i</a:t>
            </a:r>
            <a:r>
              <a:rPr lang="pl-PL" sz="1200">
                <a:solidFill>
                  <a:schemeClr val="dk1"/>
                </a:solidFill>
                <a:latin typeface="Arial"/>
                <a:ea typeface="Arial"/>
                <a:cs typeface="Arial"/>
                <a:sym typeface="Arial"/>
              </a:rPr>
              <a:t>, 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7"/>
        <p:cNvGrpSpPr/>
        <p:nvPr/>
      </p:nvGrpSpPr>
      <p:grpSpPr>
        <a:xfrm>
          <a:off x="0" y="0"/>
          <a:ext cx="0" cy="0"/>
          <a:chOff x="0" y="0"/>
          <a:chExt cx="0" cy="0"/>
        </a:xfrm>
      </p:grpSpPr>
      <p:sp>
        <p:nvSpPr>
          <p:cNvPr id="338" name="Google Shape;338;p29"/>
          <p:cNvSpPr txBox="1">
            <a:spLocks noGrp="1"/>
          </p:cNvSpPr>
          <p:nvPr>
            <p:ph type="title"/>
          </p:nvPr>
        </p:nvSpPr>
        <p:spPr>
          <a:xfrm>
            <a:off x="1981200" y="762000"/>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Znaczniki grupujące</a:t>
            </a:r>
            <a:endParaRPr sz="4000">
              <a:solidFill>
                <a:schemeClr val="dk1"/>
              </a:solidFill>
            </a:endParaRPr>
          </a:p>
        </p:txBody>
      </p:sp>
      <p:sp>
        <p:nvSpPr>
          <p:cNvPr id="339" name="Google Shape;339;p29"/>
          <p:cNvSpPr txBox="1">
            <a:spLocks noGrp="1"/>
          </p:cNvSpPr>
          <p:nvPr>
            <p:ph type="body" idx="1"/>
          </p:nvPr>
        </p:nvSpPr>
        <p:spPr>
          <a:xfrm>
            <a:off x="1979712" y="2060848"/>
            <a:ext cx="693420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Helvetica Neue"/>
              <a:buNone/>
            </a:pPr>
            <a:r>
              <a:rPr lang="pl-PL" sz="1600" b="1" u="sng">
                <a:solidFill>
                  <a:schemeClr val="dk1"/>
                </a:solidFill>
                <a:latin typeface="Helvetica Neue"/>
                <a:ea typeface="Helvetica Neue"/>
                <a:cs typeface="Helvetica Neue"/>
                <a:sym typeface="Helvetica Neue"/>
              </a:rPr>
              <a:t>Lista punktowa</a:t>
            </a:r>
            <a:endParaRPr/>
          </a:p>
          <a:p>
            <a:pPr marL="0" lvl="0" indent="0" algn="l" rtl="0">
              <a:spcBef>
                <a:spcPts val="320"/>
              </a:spcBef>
              <a:spcAft>
                <a:spcPts val="0"/>
              </a:spcAft>
              <a:buClr>
                <a:schemeClr val="dk1"/>
              </a:buClr>
              <a:buSzPts val="1600"/>
              <a:buFont typeface="Helvetica Neue"/>
              <a:buNone/>
            </a:pPr>
            <a:r>
              <a:rPr lang="pl-PL" sz="1600" b="1">
                <a:solidFill>
                  <a:schemeClr val="dk1"/>
                </a:solidFill>
              </a:rPr>
              <a:t>	</a:t>
            </a:r>
            <a:endParaRPr/>
          </a:p>
          <a:p>
            <a:pPr marL="0" lvl="0" indent="0" algn="l" rtl="0">
              <a:spcBef>
                <a:spcPts val="320"/>
              </a:spcBef>
              <a:spcAft>
                <a:spcPts val="0"/>
              </a:spcAft>
              <a:buClr>
                <a:schemeClr val="lt2"/>
              </a:buClr>
              <a:buSzPts val="1600"/>
              <a:buFont typeface="Helvetica Neue"/>
              <a:buNone/>
            </a:pPr>
            <a:r>
              <a:rPr lang="pl-PL" sz="1600" b="1">
                <a:solidFill>
                  <a:schemeClr val="lt2"/>
                </a:solidFill>
              </a:rPr>
              <a:t>&lt;ul atrybut&gt; </a:t>
            </a:r>
            <a:endParaRPr sz="1600">
              <a:solidFill>
                <a:schemeClr val="lt2"/>
              </a:solidFill>
            </a:endParaRPr>
          </a:p>
          <a:p>
            <a:pPr marL="0" lvl="0" indent="0" algn="l" rtl="0">
              <a:spcBef>
                <a:spcPts val="320"/>
              </a:spcBef>
              <a:spcAft>
                <a:spcPts val="0"/>
              </a:spcAft>
              <a:buClr>
                <a:schemeClr val="lt2"/>
              </a:buClr>
              <a:buSzPts val="1600"/>
              <a:buFont typeface="Helvetica Neue"/>
              <a:buNone/>
            </a:pPr>
            <a:r>
              <a:rPr lang="pl-PL" sz="1600" b="1">
                <a:solidFill>
                  <a:schemeClr val="lt2"/>
                </a:solidFill>
              </a:rPr>
              <a:t>	&lt;li&gt; Element listy &lt;/li&gt;</a:t>
            </a:r>
            <a:endParaRPr/>
          </a:p>
          <a:p>
            <a:pPr marL="0" lvl="0" indent="0" algn="l" rtl="0">
              <a:spcBef>
                <a:spcPts val="320"/>
              </a:spcBef>
              <a:spcAft>
                <a:spcPts val="0"/>
              </a:spcAft>
              <a:buClr>
                <a:schemeClr val="lt2"/>
              </a:buClr>
              <a:buSzPts val="1600"/>
              <a:buFont typeface="Helvetica Neue"/>
              <a:buNone/>
            </a:pPr>
            <a:r>
              <a:rPr lang="pl-PL" sz="1600" b="1">
                <a:solidFill>
                  <a:schemeClr val="lt2"/>
                </a:solidFill>
              </a:rPr>
              <a:t>	…</a:t>
            </a:r>
            <a:endParaRPr/>
          </a:p>
          <a:p>
            <a:pPr marL="0" lvl="0" indent="0" algn="l" rtl="0">
              <a:spcBef>
                <a:spcPts val="320"/>
              </a:spcBef>
              <a:spcAft>
                <a:spcPts val="0"/>
              </a:spcAft>
              <a:buClr>
                <a:schemeClr val="lt2"/>
              </a:buClr>
              <a:buSzPts val="1600"/>
              <a:buFont typeface="Helvetica Neue"/>
              <a:buNone/>
            </a:pPr>
            <a:r>
              <a:rPr lang="pl-PL" sz="1600" b="1">
                <a:solidFill>
                  <a:schemeClr val="lt2"/>
                </a:solidFill>
              </a:rPr>
              <a:t>&lt;/ul&gt;</a:t>
            </a:r>
            <a:endParaRPr/>
          </a:p>
          <a:p>
            <a:pPr marL="0" lvl="0" indent="0" algn="l" rtl="0">
              <a:spcBef>
                <a:spcPts val="320"/>
              </a:spcBef>
              <a:spcAft>
                <a:spcPts val="0"/>
              </a:spcAft>
              <a:buClr>
                <a:schemeClr val="lt1"/>
              </a:buClr>
              <a:buSzPts val="1600"/>
              <a:buFont typeface="Helvetica Neue"/>
              <a:buNone/>
            </a:pPr>
            <a:endParaRPr sz="1600" b="1">
              <a:solidFill>
                <a:schemeClr val="dk1"/>
              </a:solidFill>
              <a:latin typeface="Helvetica Neue"/>
              <a:ea typeface="Helvetica Neue"/>
              <a:cs typeface="Helvetica Neue"/>
              <a:sym typeface="Helvetica Neue"/>
            </a:endParaRPr>
          </a:p>
        </p:txBody>
      </p:sp>
      <p:sp>
        <p:nvSpPr>
          <p:cNvPr id="340" name="Google Shape;340;p29"/>
          <p:cNvSpPr txBox="1"/>
          <p:nvPr/>
        </p:nvSpPr>
        <p:spPr>
          <a:xfrm>
            <a:off x="4967664" y="4797152"/>
            <a:ext cx="4032449" cy="1938992"/>
          </a:xfrm>
          <a:prstGeom prst="rect">
            <a:avLst/>
          </a:prstGeom>
          <a:gradFill>
            <a:gsLst>
              <a:gs pos="0">
                <a:srgbClr val="60A5CE"/>
              </a:gs>
              <a:gs pos="2083">
                <a:srgbClr val="60A5CE"/>
              </a:gs>
              <a:gs pos="50000">
                <a:schemeClr val="lt2"/>
              </a:gs>
              <a:gs pos="100000">
                <a:srgbClr val="60A5CE"/>
              </a:gs>
            </a:gsLst>
            <a:lin ang="5400000" scaled="0"/>
          </a:gra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Atrybuty:</a:t>
            </a:r>
            <a:endParaRPr/>
          </a:p>
          <a:p>
            <a:pPr marL="0" marR="0" lvl="0" indent="0" algn="l" rtl="0">
              <a:spcBef>
                <a:spcPts val="0"/>
              </a:spcBef>
              <a:spcAft>
                <a:spcPts val="0"/>
              </a:spcAft>
              <a:buClr>
                <a:schemeClr val="dk1"/>
              </a:buClr>
              <a:buSzPts val="1200"/>
              <a:buFont typeface="Arial"/>
              <a:buNone/>
            </a:pP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PLAIN - kolejne elementy listy nie są oznaczane        	żadnymi znakami wyróżniającymi </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SRC="plik" - w miejsce znaku oznaczającego element 	listy, jest umieszczana  grafika ze zbioru 	plik </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TYPE="nazwa" - parametr typ określa sposób 	znakowania listy i może przyjmować 	następujące wartości: square , disc, circle</a:t>
            </a:r>
            <a:endParaRPr sz="1200">
              <a:solidFill>
                <a:schemeClr val="lt1"/>
              </a:solidFill>
              <a:latin typeface="Helvetica Neue"/>
              <a:ea typeface="Helvetica Neue"/>
              <a:cs typeface="Helvetica Neue"/>
              <a:sym typeface="Helvetica Neue"/>
            </a:endParaRPr>
          </a:p>
        </p:txBody>
      </p:sp>
      <p:pic>
        <p:nvPicPr>
          <p:cNvPr id="341" name="Google Shape;341;p29"/>
          <p:cNvPicPr preferRelativeResize="0"/>
          <p:nvPr/>
        </p:nvPicPr>
        <p:blipFill rotWithShape="1">
          <a:blip r:embed="rId4">
            <a:alphaModFix/>
          </a:blip>
          <a:srcRect t="6293" r="40156" b="70586"/>
          <a:stretch/>
        </p:blipFill>
        <p:spPr>
          <a:xfrm>
            <a:off x="5967699" y="3068960"/>
            <a:ext cx="3032414" cy="1543792"/>
          </a:xfrm>
          <a:prstGeom prst="rect">
            <a:avLst/>
          </a:prstGeom>
          <a:solidFill>
            <a:schemeClr val="dk1"/>
          </a:solidFill>
          <a:ln w="952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Etapy projektowania strony</a:t>
            </a:r>
            <a:endParaRPr/>
          </a:p>
        </p:txBody>
      </p:sp>
      <p:sp>
        <p:nvSpPr>
          <p:cNvPr id="97" name="Google Shape;97;p3"/>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80B2CB"/>
              </a:buClr>
              <a:buSzPts val="2000"/>
              <a:buFont typeface="Helvetica Neue"/>
              <a:buNone/>
            </a:pPr>
            <a:r>
              <a:rPr lang="pl-PL" sz="2000" b="1" u="sng">
                <a:solidFill>
                  <a:srgbClr val="80B2CB"/>
                </a:solidFill>
              </a:rPr>
              <a:t>Etap II – poszukiwania</a:t>
            </a:r>
            <a:endParaRPr/>
          </a:p>
          <a:p>
            <a:pPr marL="342900" lvl="0" indent="-342900" algn="l" rtl="0">
              <a:spcBef>
                <a:spcPts val="400"/>
              </a:spcBef>
              <a:spcAft>
                <a:spcPts val="0"/>
              </a:spcAft>
              <a:buClr>
                <a:schemeClr val="lt1"/>
              </a:buClr>
              <a:buSzPts val="2000"/>
              <a:buFont typeface="Helvetica Neue"/>
              <a:buNone/>
            </a:pPr>
            <a:endParaRPr sz="2000">
              <a:solidFill>
                <a:srgbClr val="FFC000"/>
              </a:solidFill>
            </a:endParaRPr>
          </a:p>
          <a:p>
            <a:pPr marL="342900" lvl="0" indent="-342900" algn="l" rtl="0">
              <a:spcBef>
                <a:spcPts val="400"/>
              </a:spcBef>
              <a:spcAft>
                <a:spcPts val="0"/>
              </a:spcAft>
              <a:buClr>
                <a:schemeClr val="lt1"/>
              </a:buClr>
              <a:buSzPts val="2000"/>
              <a:buFont typeface="Helvetica Neue"/>
              <a:buNone/>
            </a:pPr>
            <a:r>
              <a:rPr lang="pl-PL" sz="2000"/>
              <a:t>	Etap ten polega na analizie zebranych materiałów z etapu pierwszego , a następnie sporządzeniu listy elementów, które powinny znaleźć się w projektowanej witrynie. Dobra praktyką jest już na tym etapie pogrupowanie wszystkich elementów witryny w logiczne bloki oraz ułożenie ich w kolejności tak aby określić elementy panelu nawigacyjnego. </a:t>
            </a:r>
            <a:br>
              <a:rPr lang="pl-PL" sz="2000"/>
            </a:br>
            <a:r>
              <a:rPr lang="pl-PL" sz="2000"/>
              <a:t>Przy realizacji tego zadania należy zadbać aby informacje nie leżały zbyt głęboko gdyż spowodować to może zniechęcenie użytkownika do poszukiwania informacji na takiej stronie. Nawigacja powinna być jak najbardziej intuicyjna.  </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0"/>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Znaczniki grupujące</a:t>
            </a:r>
            <a:endParaRPr/>
          </a:p>
        </p:txBody>
      </p:sp>
      <p:sp>
        <p:nvSpPr>
          <p:cNvPr id="347" name="Google Shape;347;p30"/>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600"/>
              <a:buFont typeface="Helvetica Neue"/>
              <a:buNone/>
            </a:pPr>
            <a:r>
              <a:rPr lang="pl-PL" sz="1600" b="1" u="sng"/>
              <a:t>Lista definicji</a:t>
            </a:r>
            <a:endParaRPr/>
          </a:p>
          <a:p>
            <a:pPr marL="0" lvl="0" indent="0" algn="l" rtl="0">
              <a:spcBef>
                <a:spcPts val="320"/>
              </a:spcBef>
              <a:spcAft>
                <a:spcPts val="0"/>
              </a:spcAft>
              <a:buClr>
                <a:schemeClr val="lt1"/>
              </a:buClr>
              <a:buSzPts val="1600"/>
              <a:buFont typeface="Helvetica Neue"/>
              <a:buNone/>
            </a:pPr>
            <a:endParaRPr sz="1600" b="1" u="sng"/>
          </a:p>
          <a:p>
            <a:pPr marL="0" lvl="0" indent="0" algn="l" rtl="0">
              <a:spcBef>
                <a:spcPts val="320"/>
              </a:spcBef>
              <a:spcAft>
                <a:spcPts val="0"/>
              </a:spcAft>
              <a:buClr>
                <a:schemeClr val="lt1"/>
              </a:buClr>
              <a:buSzPts val="1600"/>
              <a:buFont typeface="Helvetica Neue"/>
              <a:buNone/>
            </a:pPr>
            <a:r>
              <a:rPr lang="pl-PL" sz="1600" b="1"/>
              <a:t>&lt;dl atrybut&gt; ELEMENTY LISTY&lt;/dl&gt;</a:t>
            </a:r>
            <a:endParaRPr/>
          </a:p>
          <a:p>
            <a:pPr marL="0" lvl="0" indent="0" algn="l" rtl="0">
              <a:spcBef>
                <a:spcPts val="320"/>
              </a:spcBef>
              <a:spcAft>
                <a:spcPts val="0"/>
              </a:spcAft>
              <a:buClr>
                <a:schemeClr val="lt1"/>
              </a:buClr>
              <a:buSzPts val="1600"/>
              <a:buFont typeface="Helvetica Neue"/>
              <a:buNone/>
            </a:pPr>
            <a:endParaRPr sz="1600" b="1"/>
          </a:p>
          <a:p>
            <a:pPr marL="0" lvl="0" indent="0" algn="l" rtl="0">
              <a:spcBef>
                <a:spcPts val="320"/>
              </a:spcBef>
              <a:spcAft>
                <a:spcPts val="0"/>
              </a:spcAft>
              <a:buClr>
                <a:schemeClr val="lt1"/>
              </a:buClr>
              <a:buSzPts val="1600"/>
              <a:buFont typeface="Helvetica Neue"/>
              <a:buNone/>
            </a:pPr>
            <a:r>
              <a:rPr lang="pl-PL" sz="1600" b="1"/>
              <a:t>&lt;dt&gt;wyrażenie&lt;/dt&gt;</a:t>
            </a:r>
            <a:endParaRPr/>
          </a:p>
          <a:p>
            <a:pPr marL="0" lvl="0" indent="0" algn="l" rtl="0">
              <a:spcBef>
                <a:spcPts val="320"/>
              </a:spcBef>
              <a:spcAft>
                <a:spcPts val="0"/>
              </a:spcAft>
              <a:buClr>
                <a:schemeClr val="lt1"/>
              </a:buClr>
              <a:buSzPts val="1600"/>
              <a:buFont typeface="Helvetica Neue"/>
              <a:buNone/>
            </a:pPr>
            <a:r>
              <a:rPr lang="pl-PL" sz="1600" b="1"/>
              <a:t>&lt;dd&gt;definicja wyrżenia&lt;/dd&gt; </a:t>
            </a:r>
            <a:br>
              <a:rPr lang="pl-PL" sz="1600"/>
            </a:br>
            <a:endParaRPr sz="1600"/>
          </a:p>
        </p:txBody>
      </p:sp>
      <p:pic>
        <p:nvPicPr>
          <p:cNvPr id="348" name="Google Shape;348;p30"/>
          <p:cNvPicPr preferRelativeResize="0"/>
          <p:nvPr/>
        </p:nvPicPr>
        <p:blipFill rotWithShape="1">
          <a:blip r:embed="rId3">
            <a:alphaModFix/>
          </a:blip>
          <a:srcRect l="5020" t="26031" r="68147" b="51020"/>
          <a:stretch/>
        </p:blipFill>
        <p:spPr>
          <a:xfrm>
            <a:off x="5076056" y="2132856"/>
            <a:ext cx="3491345" cy="1591295"/>
          </a:xfrm>
          <a:prstGeom prst="rect">
            <a:avLst/>
          </a:prstGeom>
          <a:noFill/>
          <a:ln>
            <a:noFill/>
          </a:ln>
        </p:spPr>
      </p:pic>
      <p:pic>
        <p:nvPicPr>
          <p:cNvPr id="349" name="Google Shape;349;p30"/>
          <p:cNvPicPr preferRelativeResize="0"/>
          <p:nvPr/>
        </p:nvPicPr>
        <p:blipFill rotWithShape="1">
          <a:blip r:embed="rId4">
            <a:alphaModFix/>
          </a:blip>
          <a:srcRect r="77547" b="73626"/>
          <a:stretch/>
        </p:blipFill>
        <p:spPr>
          <a:xfrm>
            <a:off x="5076055" y="3861048"/>
            <a:ext cx="3491345" cy="1828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4"/>
        <p:cNvGrpSpPr/>
        <p:nvPr/>
      </p:nvGrpSpPr>
      <p:grpSpPr>
        <a:xfrm>
          <a:off x="0" y="0"/>
          <a:ext cx="0" cy="0"/>
          <a:chOff x="0" y="0"/>
          <a:chExt cx="0" cy="0"/>
        </a:xfrm>
      </p:grpSpPr>
      <p:sp>
        <p:nvSpPr>
          <p:cNvPr id="355" name="Google Shape;355;p31"/>
          <p:cNvSpPr txBox="1">
            <a:spLocks noGrp="1"/>
          </p:cNvSpPr>
          <p:nvPr>
            <p:ph type="title"/>
          </p:nvPr>
        </p:nvSpPr>
        <p:spPr>
          <a:xfrm>
            <a:off x="1981200" y="762000"/>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Znaczniki dla tekstu</a:t>
            </a:r>
            <a:endParaRPr sz="4000">
              <a:solidFill>
                <a:schemeClr val="dk1"/>
              </a:solidFill>
            </a:endParaRPr>
          </a:p>
        </p:txBody>
      </p:sp>
      <p:sp>
        <p:nvSpPr>
          <p:cNvPr id="356" name="Google Shape;356;p31"/>
          <p:cNvSpPr txBox="1">
            <a:spLocks noGrp="1"/>
          </p:cNvSpPr>
          <p:nvPr>
            <p:ph type="body" idx="1"/>
          </p:nvPr>
        </p:nvSpPr>
        <p:spPr>
          <a:xfrm>
            <a:off x="1979712" y="2060848"/>
            <a:ext cx="693420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Helvetica Neue"/>
              <a:buNone/>
            </a:pPr>
            <a:r>
              <a:rPr lang="pl-PL" sz="1600" b="1" dirty="0">
                <a:solidFill>
                  <a:schemeClr val="dk1"/>
                </a:solidFill>
                <a:latin typeface="Helvetica Neue"/>
                <a:ea typeface="Helvetica Neue"/>
                <a:cs typeface="Helvetica Neue"/>
                <a:sym typeface="Helvetica Neue"/>
              </a:rPr>
              <a:t>&lt;</a:t>
            </a:r>
            <a:r>
              <a:rPr lang="pl-PL" sz="1600" b="1" dirty="0" err="1">
                <a:solidFill>
                  <a:schemeClr val="dk1"/>
                </a:solidFill>
                <a:latin typeface="Helvetica Neue"/>
                <a:ea typeface="Helvetica Neue"/>
                <a:cs typeface="Helvetica Neue"/>
                <a:sym typeface="Helvetica Neue"/>
              </a:rPr>
              <a:t>blockquote</a:t>
            </a:r>
            <a:r>
              <a:rPr lang="pl-PL" sz="1600" b="1" dirty="0">
                <a:solidFill>
                  <a:schemeClr val="dk1"/>
                </a:solidFill>
                <a:latin typeface="Helvetica Neue"/>
                <a:ea typeface="Helvetica Neue"/>
                <a:cs typeface="Helvetica Neue"/>
                <a:sym typeface="Helvetica Neue"/>
              </a:rPr>
              <a:t>&gt; 	- </a:t>
            </a:r>
            <a:r>
              <a:rPr lang="pl-PL" sz="1600" dirty="0">
                <a:solidFill>
                  <a:schemeClr val="dk1"/>
                </a:solidFill>
                <a:latin typeface="Helvetica Neue"/>
                <a:ea typeface="Helvetica Neue"/>
                <a:cs typeface="Helvetica Neue"/>
                <a:sym typeface="Helvetica Neue"/>
              </a:rPr>
              <a:t>blok cytatu</a:t>
            </a:r>
            <a:endParaRPr dirty="0"/>
          </a:p>
          <a:p>
            <a:pPr marL="0" lvl="0" indent="0" algn="l" rtl="0">
              <a:spcBef>
                <a:spcPts val="320"/>
              </a:spcBef>
              <a:spcAft>
                <a:spcPts val="0"/>
              </a:spcAft>
              <a:buClr>
                <a:schemeClr val="lt1"/>
              </a:buClr>
              <a:buSzPts val="1600"/>
              <a:buFont typeface="Helvetica Neue"/>
              <a:buNone/>
            </a:pPr>
            <a:endParaRPr sz="1600" dirty="0">
              <a:solidFill>
                <a:schemeClr val="dk1"/>
              </a:solidFill>
              <a:latin typeface="Helvetica Neue"/>
              <a:ea typeface="Helvetica Neue"/>
              <a:cs typeface="Helvetica Neue"/>
              <a:sym typeface="Helvetica Neue"/>
            </a:endParaRPr>
          </a:p>
          <a:p>
            <a:pPr marL="0" lvl="0" indent="0" algn="l" rtl="0">
              <a:spcBef>
                <a:spcPts val="320"/>
              </a:spcBef>
              <a:spcAft>
                <a:spcPts val="0"/>
              </a:spcAft>
              <a:buClr>
                <a:schemeClr val="dk1"/>
              </a:buClr>
              <a:buSzPts val="1600"/>
              <a:buFont typeface="Helvetica Neue"/>
              <a:buNone/>
            </a:pPr>
            <a:r>
              <a:rPr lang="pl-PL" sz="1600" dirty="0">
                <a:solidFill>
                  <a:schemeClr val="dk1"/>
                </a:solidFill>
              </a:rPr>
              <a:t>	</a:t>
            </a:r>
            <a:r>
              <a:rPr lang="pl-PL" sz="1600" b="1" dirty="0">
                <a:solidFill>
                  <a:schemeClr val="dk1"/>
                </a:solidFill>
              </a:rPr>
              <a:t>&lt;</a:t>
            </a:r>
            <a:r>
              <a:rPr lang="pl-PL" sz="1600" b="1" dirty="0" err="1">
                <a:solidFill>
                  <a:schemeClr val="dk1"/>
                </a:solidFill>
              </a:rPr>
              <a:t>cite</a:t>
            </a:r>
            <a:r>
              <a:rPr lang="pl-PL" sz="1600" b="1" dirty="0">
                <a:solidFill>
                  <a:schemeClr val="dk1"/>
                </a:solidFill>
              </a:rPr>
              <a:t>&gt;, &lt;q&gt;</a:t>
            </a:r>
            <a:endParaRPr dirty="0"/>
          </a:p>
          <a:p>
            <a:pPr marL="0" lvl="0" indent="0" algn="l" rtl="0">
              <a:spcBef>
                <a:spcPts val="320"/>
              </a:spcBef>
              <a:spcAft>
                <a:spcPts val="0"/>
              </a:spcAft>
              <a:buClr>
                <a:schemeClr val="dk1"/>
              </a:buClr>
              <a:buSzPts val="1600"/>
              <a:buFont typeface="Helvetica Neue"/>
              <a:buNone/>
            </a:pPr>
            <a:r>
              <a:rPr lang="pl-PL" sz="1600" b="1" dirty="0">
                <a:solidFill>
                  <a:schemeClr val="dk1"/>
                </a:solidFill>
              </a:rPr>
              <a:t>&lt;</a:t>
            </a:r>
            <a:r>
              <a:rPr lang="pl-PL" sz="1600" b="1" dirty="0" err="1">
                <a:solidFill>
                  <a:schemeClr val="dk1"/>
                </a:solidFill>
              </a:rPr>
              <a:t>mark</a:t>
            </a:r>
            <a:r>
              <a:rPr lang="pl-PL" sz="1600" b="1" dirty="0">
                <a:solidFill>
                  <a:schemeClr val="dk1"/>
                </a:solidFill>
              </a:rPr>
              <a:t>&gt;		- </a:t>
            </a:r>
            <a:r>
              <a:rPr lang="pl-PL" sz="1600" dirty="0">
                <a:solidFill>
                  <a:schemeClr val="dk1"/>
                </a:solidFill>
                <a:latin typeface="Helvetica Neue"/>
                <a:ea typeface="Helvetica Neue"/>
                <a:cs typeface="Helvetica Neue"/>
                <a:sym typeface="Helvetica Neue"/>
              </a:rPr>
              <a:t>Zaznacza lub uwydatnia tekst w jednym dokumencie, 		   w celu odwołania się do niego w innym kontekście</a:t>
            </a:r>
            <a:endParaRPr dirty="0"/>
          </a:p>
          <a:p>
            <a:pPr marL="0" lvl="0" indent="0" algn="l" rtl="0">
              <a:spcBef>
                <a:spcPts val="320"/>
              </a:spcBef>
              <a:spcAft>
                <a:spcPts val="0"/>
              </a:spcAft>
              <a:buClr>
                <a:schemeClr val="lt1"/>
              </a:buClr>
              <a:buSzPts val="1600"/>
              <a:buFont typeface="Helvetica Neue"/>
              <a:buNone/>
            </a:pPr>
            <a:endParaRPr sz="1600" b="1" dirty="0">
              <a:solidFill>
                <a:schemeClr val="dk1"/>
              </a:solidFill>
            </a:endParaRPr>
          </a:p>
          <a:p>
            <a:pPr marL="0" lvl="0" indent="0" algn="l" rtl="0">
              <a:spcBef>
                <a:spcPts val="320"/>
              </a:spcBef>
              <a:spcAft>
                <a:spcPts val="0"/>
              </a:spcAft>
              <a:buClr>
                <a:schemeClr val="dk1"/>
              </a:buClr>
              <a:buSzPts val="1600"/>
              <a:buFont typeface="Helvetica Neue"/>
              <a:buNone/>
            </a:pPr>
            <a:r>
              <a:rPr lang="pl-PL" sz="1600" b="1" dirty="0">
                <a:solidFill>
                  <a:schemeClr val="dk1"/>
                </a:solidFill>
                <a:latin typeface="Helvetica Neue"/>
                <a:ea typeface="Helvetica Neue"/>
                <a:cs typeface="Helvetica Neue"/>
                <a:sym typeface="Helvetica Neue"/>
              </a:rPr>
              <a:t>	&lt;em&gt;, &lt;</a:t>
            </a:r>
            <a:r>
              <a:rPr lang="pl-PL" sz="1600" b="1" dirty="0" err="1">
                <a:solidFill>
                  <a:schemeClr val="dk1"/>
                </a:solidFill>
                <a:latin typeface="Helvetica Neue"/>
                <a:ea typeface="Helvetica Neue"/>
                <a:cs typeface="Helvetica Neue"/>
                <a:sym typeface="Helvetica Neue"/>
              </a:rPr>
              <a:t>strong</a:t>
            </a:r>
            <a:r>
              <a:rPr lang="pl-PL" sz="1600" b="1" dirty="0">
                <a:solidFill>
                  <a:schemeClr val="dk1"/>
                </a:solidFill>
                <a:latin typeface="Helvetica Neue"/>
                <a:ea typeface="Helvetica Neue"/>
                <a:cs typeface="Helvetica Neue"/>
                <a:sym typeface="Helvetica Neue"/>
              </a:rPr>
              <a:t>&gt;, &lt;</a:t>
            </a:r>
            <a:r>
              <a:rPr lang="pl-PL" sz="1600" b="1" dirty="0" err="1">
                <a:solidFill>
                  <a:schemeClr val="dk1"/>
                </a:solidFill>
                <a:latin typeface="Helvetica Neue"/>
                <a:ea typeface="Helvetica Neue"/>
                <a:cs typeface="Helvetica Neue"/>
                <a:sym typeface="Helvetica Neue"/>
              </a:rPr>
              <a:t>code</a:t>
            </a:r>
            <a:r>
              <a:rPr lang="pl-PL" sz="1600" b="1" dirty="0">
                <a:solidFill>
                  <a:schemeClr val="dk1"/>
                </a:solidFill>
                <a:latin typeface="Helvetica Neue"/>
                <a:ea typeface="Helvetica Neue"/>
                <a:cs typeface="Helvetica Neue"/>
                <a:sym typeface="Helvetica Neue"/>
              </a:rPr>
              <a:t>&gt;</a:t>
            </a:r>
            <a:endParaRPr dirty="0"/>
          </a:p>
        </p:txBody>
      </p:sp>
      <p:pic>
        <p:nvPicPr>
          <p:cNvPr id="357" name="Google Shape;357;p31"/>
          <p:cNvPicPr preferRelativeResize="0"/>
          <p:nvPr/>
        </p:nvPicPr>
        <p:blipFill rotWithShape="1">
          <a:blip r:embed="rId4">
            <a:alphaModFix/>
          </a:blip>
          <a:srcRect l="1916" t="2597" r="68581" b="61851"/>
          <a:stretch/>
        </p:blipFill>
        <p:spPr>
          <a:xfrm>
            <a:off x="5004048" y="4227614"/>
            <a:ext cx="3838754" cy="2600697"/>
          </a:xfrm>
          <a:prstGeom prst="rect">
            <a:avLst/>
          </a:prstGeom>
          <a:noFill/>
          <a:ln>
            <a:noFill/>
          </a:ln>
        </p:spPr>
      </p:pic>
      <p:pic>
        <p:nvPicPr>
          <p:cNvPr id="358" name="Google Shape;358;p31"/>
          <p:cNvPicPr preferRelativeResize="0"/>
          <p:nvPr/>
        </p:nvPicPr>
        <p:blipFill rotWithShape="1">
          <a:blip r:embed="rId5">
            <a:alphaModFix/>
          </a:blip>
          <a:srcRect t="22240" r="65800" b="44266"/>
          <a:stretch/>
        </p:blipFill>
        <p:spPr>
          <a:xfrm>
            <a:off x="263930" y="4227614"/>
            <a:ext cx="4449688" cy="245015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2"/>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Znaczniki dla tekstu</a:t>
            </a:r>
            <a:endParaRPr/>
          </a:p>
        </p:txBody>
      </p:sp>
      <p:sp>
        <p:nvSpPr>
          <p:cNvPr id="364" name="Google Shape;364;p32"/>
          <p:cNvSpPr txBox="1">
            <a:spLocks noGrp="1"/>
          </p:cNvSpPr>
          <p:nvPr>
            <p:ph type="body" idx="1"/>
          </p:nvPr>
        </p:nvSpPr>
        <p:spPr>
          <a:xfrm>
            <a:off x="395525" y="2046299"/>
            <a:ext cx="8352900" cy="4391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1600"/>
              <a:buFont typeface="Helvetica Neue"/>
              <a:buChar char="•"/>
            </a:pPr>
            <a:r>
              <a:rPr lang="pl-PL" sz="1600">
                <a:latin typeface="Helvetica Neue"/>
                <a:ea typeface="Helvetica Neue"/>
                <a:cs typeface="Helvetica Neue"/>
                <a:sym typeface="Helvetica Neue"/>
              </a:rPr>
              <a:t>&lt;abbr&gt;&lt;/abbr&gt;			Definiuje tekst skrótu lub akronimu</a:t>
            </a:r>
            <a:endParaRPr/>
          </a:p>
          <a:p>
            <a:pPr marL="342900" lvl="0" indent="-342900" algn="l" rtl="0">
              <a:spcBef>
                <a:spcPts val="320"/>
              </a:spcBef>
              <a:spcAft>
                <a:spcPts val="0"/>
              </a:spcAft>
              <a:buClr>
                <a:schemeClr val="lt1"/>
              </a:buClr>
              <a:buSzPts val="1600"/>
              <a:buFont typeface="Helvetica Neue"/>
              <a:buChar char="•"/>
            </a:pPr>
            <a:r>
              <a:rPr lang="pl-PL" sz="1600">
                <a:latin typeface="Helvetica Neue"/>
                <a:ea typeface="Helvetica Neue"/>
                <a:cs typeface="Helvetica Neue"/>
                <a:sym typeface="Helvetica Neue"/>
              </a:rPr>
              <a:t>&lt;address&gt;&lt;/address&gt;	Definiuje informacje o autorze</a:t>
            </a:r>
            <a:endParaRPr/>
          </a:p>
          <a:p>
            <a:pPr marL="342900" lvl="0" indent="-342900" algn="l" rtl="0">
              <a:spcBef>
                <a:spcPts val="320"/>
              </a:spcBef>
              <a:spcAft>
                <a:spcPts val="0"/>
              </a:spcAft>
              <a:buClr>
                <a:schemeClr val="lt1"/>
              </a:buClr>
              <a:buSzPts val="1600"/>
              <a:buFont typeface="Helvetica Neue"/>
              <a:buChar char="•"/>
            </a:pPr>
            <a:r>
              <a:rPr lang="pl-PL" sz="1600">
                <a:latin typeface="Helvetica Neue"/>
                <a:ea typeface="Helvetica Neue"/>
                <a:cs typeface="Helvetica Neue"/>
                <a:sym typeface="Helvetica Neue"/>
              </a:rPr>
              <a:t>&lt;b&gt;&lt;/b&gt;				Definiuje tekst pogrubiony</a:t>
            </a:r>
            <a:endParaRPr/>
          </a:p>
          <a:p>
            <a:pPr marL="342900" lvl="0" indent="-342900" algn="l" rtl="0">
              <a:spcBef>
                <a:spcPts val="320"/>
              </a:spcBef>
              <a:spcAft>
                <a:spcPts val="0"/>
              </a:spcAft>
              <a:buClr>
                <a:schemeClr val="lt1"/>
              </a:buClr>
              <a:buSzPts val="1600"/>
              <a:buFont typeface="Helvetica Neue"/>
              <a:buChar char="•"/>
            </a:pPr>
            <a:r>
              <a:rPr lang="pl-PL" sz="1600">
                <a:latin typeface="Helvetica Neue"/>
                <a:ea typeface="Helvetica Neue"/>
                <a:cs typeface="Helvetica Neue"/>
                <a:sym typeface="Helvetica Neue"/>
              </a:rPr>
              <a:t>&lt;bdo&gt;&lt;/bdo&gt;			Definiuje kierunek tekstu</a:t>
            </a:r>
            <a:endParaRPr/>
          </a:p>
          <a:p>
            <a:pPr marL="342900" lvl="0" indent="-342900" algn="l" rtl="0">
              <a:spcBef>
                <a:spcPts val="320"/>
              </a:spcBef>
              <a:spcAft>
                <a:spcPts val="0"/>
              </a:spcAft>
              <a:buClr>
                <a:schemeClr val="lt1"/>
              </a:buClr>
              <a:buSzPts val="1600"/>
              <a:buFont typeface="Helvetica Neue"/>
              <a:buChar char="•"/>
            </a:pPr>
            <a:r>
              <a:rPr lang="pl-PL" sz="1600">
                <a:latin typeface="Helvetica Neue"/>
                <a:ea typeface="Helvetica Neue"/>
                <a:cs typeface="Helvetica Neue"/>
                <a:sym typeface="Helvetica Neue"/>
              </a:rPr>
              <a:t>&lt;del&gt;&lt;/del&gt;			Definiuje tekst usunięty</a:t>
            </a:r>
            <a:endParaRPr/>
          </a:p>
          <a:p>
            <a:pPr marL="342900" lvl="0" indent="-342900" algn="l" rtl="0">
              <a:spcBef>
                <a:spcPts val="320"/>
              </a:spcBef>
              <a:spcAft>
                <a:spcPts val="0"/>
              </a:spcAft>
              <a:buClr>
                <a:schemeClr val="lt1"/>
              </a:buClr>
              <a:buSzPts val="1600"/>
              <a:buFont typeface="Helvetica Neue"/>
              <a:buChar char="•"/>
            </a:pPr>
            <a:r>
              <a:rPr lang="pl-PL" sz="1600">
                <a:latin typeface="Helvetica Neue"/>
                <a:ea typeface="Helvetica Neue"/>
                <a:cs typeface="Helvetica Neue"/>
                <a:sym typeface="Helvetica Neue"/>
              </a:rPr>
              <a:t>&lt;dfn&gt;&lt;/dfn&gt;			Definiuje tekst definicji</a:t>
            </a:r>
            <a:endParaRPr/>
          </a:p>
          <a:p>
            <a:pPr marL="342900" lvl="0" indent="-342900" algn="l" rtl="0">
              <a:spcBef>
                <a:spcPts val="320"/>
              </a:spcBef>
              <a:spcAft>
                <a:spcPts val="0"/>
              </a:spcAft>
              <a:buClr>
                <a:schemeClr val="lt1"/>
              </a:buClr>
              <a:buSzPts val="1600"/>
              <a:buFont typeface="Helvetica Neue"/>
              <a:buChar char="•"/>
            </a:pPr>
            <a:r>
              <a:rPr lang="pl-PL" sz="1600">
                <a:latin typeface="Helvetica Neue"/>
                <a:ea typeface="Helvetica Neue"/>
                <a:cs typeface="Helvetica Neue"/>
                <a:sym typeface="Helvetica Neue"/>
              </a:rPr>
              <a:t>&lt;i&gt;&lt;/i&gt;				Definiuje tekst pochylony</a:t>
            </a:r>
            <a:endParaRPr/>
          </a:p>
          <a:p>
            <a:pPr marL="342900" lvl="0" indent="-342900" algn="l" rtl="0">
              <a:spcBef>
                <a:spcPts val="320"/>
              </a:spcBef>
              <a:spcAft>
                <a:spcPts val="0"/>
              </a:spcAft>
              <a:buClr>
                <a:schemeClr val="lt1"/>
              </a:buClr>
              <a:buSzPts val="1600"/>
              <a:buFont typeface="Helvetica Neue"/>
              <a:buChar char="•"/>
            </a:pPr>
            <a:r>
              <a:rPr lang="pl-PL" sz="1600">
                <a:latin typeface="Helvetica Neue"/>
                <a:ea typeface="Helvetica Neue"/>
                <a:cs typeface="Helvetica Neue"/>
                <a:sym typeface="Helvetica Neue"/>
              </a:rPr>
              <a:t>&lt;ins&gt;&lt;/ins&gt;			Definiuje tekst wstawiony</a:t>
            </a:r>
            <a:endParaRPr/>
          </a:p>
          <a:p>
            <a:pPr marL="342900" lvl="0" indent="-342900" algn="l" rtl="0">
              <a:spcBef>
                <a:spcPts val="320"/>
              </a:spcBef>
              <a:spcAft>
                <a:spcPts val="0"/>
              </a:spcAft>
              <a:buClr>
                <a:schemeClr val="lt1"/>
              </a:buClr>
              <a:buSzPts val="1600"/>
              <a:buFont typeface="Helvetica Neue"/>
              <a:buChar char="•"/>
            </a:pPr>
            <a:r>
              <a:rPr lang="pl-PL" sz="1600">
                <a:latin typeface="Helvetica Neue"/>
                <a:ea typeface="Helvetica Neue"/>
                <a:cs typeface="Helvetica Neue"/>
                <a:sym typeface="Helvetica Neue"/>
              </a:rPr>
              <a:t>&lt;kbd&gt;&lt;/kbd&gt;			Definiuje tekst wprowadzany z klawiatury</a:t>
            </a:r>
            <a:endParaRPr/>
          </a:p>
          <a:p>
            <a:pPr marL="342900" lvl="0" indent="-342900" algn="l" rtl="0">
              <a:spcBef>
                <a:spcPts val="320"/>
              </a:spcBef>
              <a:spcAft>
                <a:spcPts val="0"/>
              </a:spcAft>
              <a:buClr>
                <a:schemeClr val="lt1"/>
              </a:buClr>
              <a:buSzPts val="1600"/>
              <a:buFont typeface="Helvetica Neue"/>
              <a:buChar char="•"/>
            </a:pPr>
            <a:r>
              <a:rPr lang="pl-PL" sz="1600">
                <a:latin typeface="Helvetica Neue"/>
                <a:ea typeface="Helvetica Neue"/>
                <a:cs typeface="Helvetica Neue"/>
                <a:sym typeface="Helvetica Neue"/>
              </a:rPr>
              <a:t>&lt;pre&gt;&lt;/pre&gt;			Definiuje tekst preformatowany</a:t>
            </a:r>
            <a:endParaRPr sz="1600">
              <a:latin typeface="Helvetica Neue"/>
              <a:ea typeface="Helvetica Neue"/>
              <a:cs typeface="Helvetica Neue"/>
              <a:sym typeface="Helvetica Neue"/>
            </a:endParaRPr>
          </a:p>
          <a:p>
            <a:pPr marL="342900" lvl="0" indent="-342900" algn="l" rtl="0">
              <a:spcBef>
                <a:spcPts val="320"/>
              </a:spcBef>
              <a:spcAft>
                <a:spcPts val="0"/>
              </a:spcAft>
              <a:buClr>
                <a:schemeClr val="lt1"/>
              </a:buClr>
              <a:buSzPts val="1600"/>
              <a:buFont typeface="Helvetica Neue"/>
              <a:buChar char="•"/>
            </a:pPr>
            <a:r>
              <a:rPr lang="pl-PL" sz="1600">
                <a:latin typeface="Helvetica Neue"/>
                <a:ea typeface="Helvetica Neue"/>
                <a:cs typeface="Helvetica Neue"/>
                <a:sym typeface="Helvetica Neue"/>
              </a:rPr>
              <a:t>&lt;samp&gt;&lt;/samp&gt;		Definiuje tekst przykładowego kodu komputerowego</a:t>
            </a:r>
            <a:endParaRPr/>
          </a:p>
          <a:p>
            <a:pPr marL="342900" lvl="0" indent="-342900" algn="l" rtl="0">
              <a:spcBef>
                <a:spcPts val="320"/>
              </a:spcBef>
              <a:spcAft>
                <a:spcPts val="0"/>
              </a:spcAft>
              <a:buClr>
                <a:schemeClr val="lt1"/>
              </a:buClr>
              <a:buSzPts val="1600"/>
              <a:buFont typeface="Helvetica Neue"/>
              <a:buChar char="•"/>
            </a:pPr>
            <a:r>
              <a:rPr lang="pl-PL" sz="1600">
                <a:latin typeface="Helvetica Neue"/>
                <a:ea typeface="Helvetica Neue"/>
                <a:cs typeface="Helvetica Neue"/>
                <a:sym typeface="Helvetica Neue"/>
              </a:rPr>
              <a:t>&lt;small&gt;&lt;/small&gt;		Definiuje tekst mniejszy</a:t>
            </a:r>
            <a:endParaRPr/>
          </a:p>
          <a:p>
            <a:pPr marL="342900" lvl="0" indent="-342900" algn="l" rtl="0">
              <a:spcBef>
                <a:spcPts val="320"/>
              </a:spcBef>
              <a:spcAft>
                <a:spcPts val="0"/>
              </a:spcAft>
              <a:buClr>
                <a:schemeClr val="lt1"/>
              </a:buClr>
              <a:buSzPts val="1600"/>
              <a:buFont typeface="Helvetica Neue"/>
              <a:buChar char="•"/>
            </a:pPr>
            <a:r>
              <a:rPr lang="pl-PL" sz="1600">
                <a:latin typeface="Helvetica Neue"/>
                <a:ea typeface="Helvetica Neue"/>
                <a:cs typeface="Helvetica Neue"/>
                <a:sym typeface="Helvetica Neue"/>
              </a:rPr>
              <a:t>&lt;sub&gt;	&lt;/sub&gt;		Definiuje tekst indeksu dolnego</a:t>
            </a:r>
            <a:endParaRPr/>
          </a:p>
          <a:p>
            <a:pPr marL="342900" lvl="0" indent="-342900" algn="l" rtl="0">
              <a:spcBef>
                <a:spcPts val="320"/>
              </a:spcBef>
              <a:spcAft>
                <a:spcPts val="0"/>
              </a:spcAft>
              <a:buClr>
                <a:schemeClr val="lt1"/>
              </a:buClr>
              <a:buSzPts val="1600"/>
              <a:buFont typeface="Helvetica Neue"/>
              <a:buChar char="•"/>
            </a:pPr>
            <a:r>
              <a:rPr lang="pl-PL" sz="1600">
                <a:latin typeface="Helvetica Neue"/>
                <a:ea typeface="Helvetica Neue"/>
                <a:cs typeface="Helvetica Neue"/>
                <a:sym typeface="Helvetica Neue"/>
              </a:rPr>
              <a:t>&lt;sup&gt;	&lt;/sup&gt;		Definiuje tekst indeksu górnego</a:t>
            </a:r>
            <a:endParaRPr/>
          </a:p>
          <a:p>
            <a:pPr marL="342900" lvl="0" indent="-342900" algn="l" rtl="0">
              <a:spcBef>
                <a:spcPts val="320"/>
              </a:spcBef>
              <a:spcAft>
                <a:spcPts val="0"/>
              </a:spcAft>
              <a:buClr>
                <a:schemeClr val="lt1"/>
              </a:buClr>
              <a:buSzPts val="1600"/>
              <a:buFont typeface="Helvetica Neue"/>
              <a:buChar char="•"/>
            </a:pPr>
            <a:r>
              <a:rPr lang="pl-PL" sz="1600">
                <a:latin typeface="Helvetica Neue"/>
                <a:ea typeface="Helvetica Neue"/>
                <a:cs typeface="Helvetica Neue"/>
                <a:sym typeface="Helvetica Neue"/>
              </a:rPr>
              <a:t>&lt;var&gt;	&lt;/var&gt;			Definiuje tekst zmiennej</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1981200" y="762000"/>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Znaczniki interaktywne</a:t>
            </a:r>
            <a:endParaRPr sz="4000">
              <a:solidFill>
                <a:schemeClr val="dk1"/>
              </a:solidFill>
            </a:endParaRPr>
          </a:p>
        </p:txBody>
      </p:sp>
      <p:sp>
        <p:nvSpPr>
          <p:cNvPr id="371" name="Google Shape;371;p33"/>
          <p:cNvSpPr txBox="1">
            <a:spLocks noGrp="1"/>
          </p:cNvSpPr>
          <p:nvPr>
            <p:ph type="body" idx="1"/>
          </p:nvPr>
        </p:nvSpPr>
        <p:spPr>
          <a:xfrm>
            <a:off x="1979712" y="2060848"/>
            <a:ext cx="693420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1600"/>
              <a:buFont typeface="Helvetica Neue"/>
              <a:buNone/>
            </a:pPr>
            <a:r>
              <a:rPr lang="pl-PL" sz="1600">
                <a:solidFill>
                  <a:schemeClr val="lt2"/>
                </a:solidFill>
              </a:rPr>
              <a:t>&lt;details&gt;</a:t>
            </a:r>
            <a:endParaRPr/>
          </a:p>
          <a:p>
            <a:pPr marL="0" lvl="0" indent="0" algn="l" rtl="0">
              <a:spcBef>
                <a:spcPts val="320"/>
              </a:spcBef>
              <a:spcAft>
                <a:spcPts val="0"/>
              </a:spcAft>
              <a:buClr>
                <a:schemeClr val="lt2"/>
              </a:buClr>
              <a:buSzPts val="1600"/>
              <a:buFont typeface="Helvetica Neue"/>
              <a:buNone/>
            </a:pPr>
            <a:r>
              <a:rPr lang="pl-PL" sz="1600">
                <a:solidFill>
                  <a:schemeClr val="lt2"/>
                </a:solidFill>
              </a:rPr>
              <a:t>	&lt;summary&gt;tekst&lt;/summary&gt;</a:t>
            </a:r>
            <a:endParaRPr/>
          </a:p>
          <a:p>
            <a:pPr marL="0" lvl="0" indent="0" algn="l" rtl="0">
              <a:spcBef>
                <a:spcPts val="320"/>
              </a:spcBef>
              <a:spcAft>
                <a:spcPts val="0"/>
              </a:spcAft>
              <a:buClr>
                <a:schemeClr val="lt2"/>
              </a:buClr>
              <a:buSzPts val="1600"/>
              <a:buFont typeface="Helvetica Neue"/>
              <a:buNone/>
            </a:pPr>
            <a:r>
              <a:rPr lang="pl-PL" sz="1600">
                <a:solidFill>
                  <a:schemeClr val="lt2"/>
                </a:solidFill>
              </a:rPr>
              <a:t>&lt;/details&gt;</a:t>
            </a:r>
            <a:endParaRPr/>
          </a:p>
        </p:txBody>
      </p:sp>
      <p:pic>
        <p:nvPicPr>
          <p:cNvPr id="372" name="Google Shape;372;p33"/>
          <p:cNvPicPr preferRelativeResize="0"/>
          <p:nvPr/>
        </p:nvPicPr>
        <p:blipFill rotWithShape="1">
          <a:blip r:embed="rId4">
            <a:alphaModFix/>
          </a:blip>
          <a:srcRect t="8392" r="60574"/>
          <a:stretch/>
        </p:blipFill>
        <p:spPr>
          <a:xfrm>
            <a:off x="2051720" y="3503220"/>
            <a:ext cx="2425277" cy="3168281"/>
          </a:xfrm>
          <a:prstGeom prst="rect">
            <a:avLst/>
          </a:prstGeom>
          <a:noFill/>
          <a:ln w="9525" cap="flat" cmpd="sng">
            <a:solidFill>
              <a:schemeClr val="dk1"/>
            </a:solidFill>
            <a:prstDash val="solid"/>
            <a:miter lim="800000"/>
            <a:headEnd type="none" w="sm" len="sm"/>
            <a:tailEnd type="none" w="sm" len="sm"/>
          </a:ln>
          <a:effectLst>
            <a:outerShdw blurRad="279400" dist="127000" dir="8100000" algn="tr" rotWithShape="0">
              <a:schemeClr val="dk1">
                <a:alpha val="94901"/>
              </a:schemeClr>
            </a:outerShdw>
          </a:effectLst>
        </p:spPr>
      </p:pic>
      <p:pic>
        <p:nvPicPr>
          <p:cNvPr id="373" name="Google Shape;373;p33"/>
          <p:cNvPicPr preferRelativeResize="0"/>
          <p:nvPr/>
        </p:nvPicPr>
        <p:blipFill rotWithShape="1">
          <a:blip r:embed="rId5">
            <a:alphaModFix/>
          </a:blip>
          <a:srcRect r="80413" b="56461"/>
          <a:stretch/>
        </p:blipFill>
        <p:spPr>
          <a:xfrm>
            <a:off x="5940152" y="3486533"/>
            <a:ext cx="2548475" cy="3184968"/>
          </a:xfrm>
          <a:prstGeom prst="rect">
            <a:avLst/>
          </a:prstGeom>
          <a:noFill/>
          <a:ln w="9525" cap="flat" cmpd="sng">
            <a:solidFill>
              <a:schemeClr val="dk1"/>
            </a:solidFill>
            <a:prstDash val="solid"/>
            <a:miter lim="800000"/>
            <a:headEnd type="none" w="sm" len="sm"/>
            <a:tailEnd type="none" w="sm" len="sm"/>
          </a:ln>
          <a:effectLst>
            <a:outerShdw blurRad="279400" dist="127000" dir="2700000" algn="ctr" rotWithShape="0">
              <a:schemeClr val="dk1"/>
            </a:outerShdw>
          </a:effectLst>
        </p:spPr>
      </p:pic>
      <p:sp>
        <p:nvSpPr>
          <p:cNvPr id="374" name="Google Shape;374;p33"/>
          <p:cNvSpPr/>
          <p:nvPr/>
        </p:nvSpPr>
        <p:spPr>
          <a:xfrm>
            <a:off x="4860032" y="4797152"/>
            <a:ext cx="720080" cy="504056"/>
          </a:xfrm>
          <a:prstGeom prst="rightArrow">
            <a:avLst>
              <a:gd name="adj1" fmla="val 50000"/>
              <a:gd name="adj2" fmla="val 50000"/>
            </a:avLst>
          </a:prstGeom>
          <a:gradFill>
            <a:gsLst>
              <a:gs pos="0">
                <a:schemeClr val="lt2"/>
              </a:gs>
              <a:gs pos="100000">
                <a:srgbClr val="285E80">
                  <a:alpha val="1490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4"/>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Znaczniki interaktywne </a:t>
            </a:r>
            <a:endParaRPr/>
          </a:p>
        </p:txBody>
      </p:sp>
      <p:sp>
        <p:nvSpPr>
          <p:cNvPr id="380" name="Google Shape;380;p34"/>
          <p:cNvSpPr txBox="1"/>
          <p:nvPr/>
        </p:nvSpPr>
        <p:spPr>
          <a:xfrm>
            <a:off x="671538" y="2019612"/>
            <a:ext cx="7397100" cy="378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Odsyłacze, (hiperłącza, łącza hipertekstowe, odnośniki) - są najbardziej charakterystycznym elementem sieci WWW. Dzięki nim można mówić o HTML jako języku hipertekstowym – odnośniki w jednym kontekście do innego kontekstu. Bez odsyłaczy nie byłoby możliwe tworzenie serwisów internetowych, bez nawigacji, stałby się on tylko zbiorem niepowiązanych dokumentów lub musiałby zostać przedstawiony na jednej stronie. </a:t>
            </a:r>
            <a:endParaRPr/>
          </a:p>
          <a:p>
            <a:pPr marL="0" marR="0" lvl="0" indent="0" algn="l" rtl="0">
              <a:spcBef>
                <a:spcPts val="0"/>
              </a:spcBef>
              <a:spcAft>
                <a:spcPts val="0"/>
              </a:spcAft>
              <a:buNone/>
            </a:pPr>
            <a:endParaRPr sz="1600">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Do utworzenia odnośnika w języku HTML potrzebne są lokalizacja zasobu oraz tekst opisujący zasób. Format najprostszego odnośnika:</a:t>
            </a:r>
            <a:endParaRPr/>
          </a:p>
          <a:p>
            <a:pPr marL="0" marR="0" lvl="0" indent="0" algn="l" rtl="0">
              <a:spcBef>
                <a:spcPts val="0"/>
              </a:spcBef>
              <a:spcAft>
                <a:spcPts val="0"/>
              </a:spcAft>
              <a:buNone/>
            </a:pPr>
            <a:endParaRPr sz="1600">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r>
              <a:rPr lang="pl-PL" sz="1600">
                <a:solidFill>
                  <a:schemeClr val="lt1"/>
                </a:solidFill>
                <a:latin typeface="Helvetica Neue"/>
                <a:ea typeface="Helvetica Neue"/>
                <a:cs typeface="Helvetica Neue"/>
                <a:sym typeface="Helvetica Neue"/>
              </a:rPr>
              <a:t>&lt;a href="lokalizacja_zasobu”&gt;Tekst opisujący zasób&lt;/a&gt;</a:t>
            </a:r>
            <a:endParaRPr/>
          </a:p>
          <a:p>
            <a:pPr marL="0" marR="0" lvl="0" indent="0" algn="l" rtl="0">
              <a:spcBef>
                <a:spcPts val="0"/>
              </a:spcBef>
              <a:spcAft>
                <a:spcPts val="0"/>
              </a:spcAft>
              <a:buNone/>
            </a:pPr>
            <a:endParaRPr sz="1600">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Parametr href – (ang. Hypertext REFerence) odnośnik hipertekstowy. Służy do określenia URL zasobu, wskazywanego przez dane połączenie.</a:t>
            </a:r>
            <a:endParaRPr/>
          </a:p>
          <a:p>
            <a:pPr marL="457200" marR="0" lvl="1" indent="0" algn="ctr" rtl="0">
              <a:spcBef>
                <a:spcPts val="0"/>
              </a:spcBef>
              <a:spcAft>
                <a:spcPts val="0"/>
              </a:spcAft>
              <a:buNone/>
            </a:pPr>
            <a:endParaRPr sz="1600" b="0"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5"/>
        <p:cNvGrpSpPr/>
        <p:nvPr/>
      </p:nvGrpSpPr>
      <p:grpSpPr>
        <a:xfrm>
          <a:off x="0" y="0"/>
          <a:ext cx="0" cy="0"/>
          <a:chOff x="0" y="0"/>
          <a:chExt cx="0" cy="0"/>
        </a:xfrm>
      </p:grpSpPr>
      <p:sp>
        <p:nvSpPr>
          <p:cNvPr id="386" name="Google Shape;386;p35"/>
          <p:cNvSpPr txBox="1">
            <a:spLocks noGrp="1"/>
          </p:cNvSpPr>
          <p:nvPr>
            <p:ph type="title"/>
          </p:nvPr>
        </p:nvSpPr>
        <p:spPr>
          <a:xfrm>
            <a:off x="1981200" y="762000"/>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Znaczniki interaktywne</a:t>
            </a:r>
            <a:endParaRPr sz="4000">
              <a:solidFill>
                <a:schemeClr val="dk1"/>
              </a:solidFill>
            </a:endParaRPr>
          </a:p>
        </p:txBody>
      </p:sp>
      <p:sp>
        <p:nvSpPr>
          <p:cNvPr id="387" name="Google Shape;387;p35"/>
          <p:cNvSpPr txBox="1">
            <a:spLocks noGrp="1"/>
          </p:cNvSpPr>
          <p:nvPr>
            <p:ph type="body" idx="1"/>
          </p:nvPr>
        </p:nvSpPr>
        <p:spPr>
          <a:xfrm>
            <a:off x="1981200" y="1628800"/>
            <a:ext cx="6934200" cy="50405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1400"/>
              <a:buFont typeface="Helvetica Neue"/>
              <a:buNone/>
            </a:pPr>
            <a:r>
              <a:rPr lang="pl-PL" sz="1400">
                <a:solidFill>
                  <a:schemeClr val="lt2"/>
                </a:solidFill>
              </a:rPr>
              <a:t>1. Nawigacja w dokumencie</a:t>
            </a:r>
            <a:endParaRPr/>
          </a:p>
          <a:p>
            <a:pPr marL="0" lvl="0" indent="0" algn="l" rtl="0">
              <a:spcBef>
                <a:spcPts val="280"/>
              </a:spcBef>
              <a:spcAft>
                <a:spcPts val="0"/>
              </a:spcAft>
              <a:buClr>
                <a:schemeClr val="lt2"/>
              </a:buClr>
              <a:buSzPts val="1400"/>
              <a:buFont typeface="Helvetica Neue"/>
              <a:buNone/>
            </a:pPr>
            <a:r>
              <a:rPr lang="pl-PL" sz="1400">
                <a:solidFill>
                  <a:schemeClr val="lt2"/>
                </a:solidFill>
              </a:rPr>
              <a:t>- tworzenie odnośnika</a:t>
            </a:r>
            <a:endParaRPr/>
          </a:p>
          <a:p>
            <a:pPr marL="0" lvl="0" indent="0" algn="l" rtl="0">
              <a:spcBef>
                <a:spcPts val="280"/>
              </a:spcBef>
              <a:spcAft>
                <a:spcPts val="0"/>
              </a:spcAft>
              <a:buClr>
                <a:schemeClr val="lt1"/>
              </a:buClr>
              <a:buSzPts val="1400"/>
              <a:buFont typeface="Helvetica Neue"/>
              <a:buNone/>
            </a:pPr>
            <a:endParaRPr sz="1400">
              <a:solidFill>
                <a:schemeClr val="lt2"/>
              </a:solidFill>
            </a:endParaRPr>
          </a:p>
          <a:p>
            <a:pPr marL="0" lvl="0" indent="896938" algn="l" rtl="0">
              <a:spcBef>
                <a:spcPts val="280"/>
              </a:spcBef>
              <a:spcAft>
                <a:spcPts val="0"/>
              </a:spcAft>
              <a:buClr>
                <a:schemeClr val="lt2"/>
              </a:buClr>
              <a:buSzPts val="1400"/>
              <a:buFont typeface="Helvetica Neue"/>
              <a:buNone/>
            </a:pPr>
            <a:r>
              <a:rPr lang="pl-PL" sz="1400">
                <a:solidFill>
                  <a:schemeClr val="lt2"/>
                </a:solidFill>
              </a:rPr>
              <a:t>&lt;a href=”strona.html#id_obiektu_strony”&gt;Odnośnik do zakładki&lt;/a&gt;</a:t>
            </a:r>
            <a:endParaRPr/>
          </a:p>
          <a:p>
            <a:pPr marL="0" lvl="0" indent="896938" algn="l" rtl="0">
              <a:spcBef>
                <a:spcPts val="280"/>
              </a:spcBef>
              <a:spcAft>
                <a:spcPts val="0"/>
              </a:spcAft>
              <a:buClr>
                <a:schemeClr val="lt2"/>
              </a:buClr>
              <a:buSzPts val="1400"/>
              <a:buFont typeface="Helvetica Neue"/>
              <a:buNone/>
            </a:pPr>
            <a:r>
              <a:rPr lang="pl-PL" sz="1400">
                <a:solidFill>
                  <a:schemeClr val="lt2"/>
                </a:solidFill>
              </a:rPr>
              <a:t>&lt;a href=”#identyfikator_obiektu_strony”&gt;Odnośnik do zakładki&lt;/a&gt;</a:t>
            </a:r>
            <a:endParaRPr/>
          </a:p>
          <a:p>
            <a:pPr marL="0" lvl="0" indent="0" algn="ctr" rtl="0">
              <a:spcBef>
                <a:spcPts val="280"/>
              </a:spcBef>
              <a:spcAft>
                <a:spcPts val="0"/>
              </a:spcAft>
              <a:buClr>
                <a:schemeClr val="lt1"/>
              </a:buClr>
              <a:buSzPts val="1400"/>
              <a:buFont typeface="Helvetica Neue"/>
              <a:buNone/>
            </a:pPr>
            <a:endParaRPr sz="1400">
              <a:solidFill>
                <a:schemeClr val="lt2"/>
              </a:solidFill>
            </a:endParaRPr>
          </a:p>
          <a:p>
            <a:pPr marL="0" lvl="0" indent="0" algn="just" rtl="0">
              <a:spcBef>
                <a:spcPts val="280"/>
              </a:spcBef>
              <a:spcAft>
                <a:spcPts val="0"/>
              </a:spcAft>
              <a:buClr>
                <a:schemeClr val="lt2"/>
              </a:buClr>
              <a:buSzPts val="1400"/>
              <a:buFont typeface="Helvetica Neue"/>
              <a:buNone/>
            </a:pPr>
            <a:r>
              <a:rPr lang="pl-PL" sz="1400">
                <a:solidFill>
                  <a:schemeClr val="lt2"/>
                </a:solidFill>
              </a:rPr>
              <a:t>2. Odwołania do pliku: </a:t>
            </a:r>
            <a:endParaRPr/>
          </a:p>
          <a:p>
            <a:pPr marL="0" lvl="0" indent="0" algn="just" rtl="0">
              <a:spcBef>
                <a:spcPts val="280"/>
              </a:spcBef>
              <a:spcAft>
                <a:spcPts val="0"/>
              </a:spcAft>
              <a:buClr>
                <a:schemeClr val="lt2"/>
              </a:buClr>
              <a:buSzPts val="1400"/>
              <a:buFont typeface="Helvetica Neue"/>
              <a:buNone/>
            </a:pPr>
            <a:r>
              <a:rPr lang="pl-PL" sz="1400">
                <a:solidFill>
                  <a:schemeClr val="lt2"/>
                </a:solidFill>
              </a:rPr>
              <a:t>	a)  Ścieżka względna  - podawana jest względem aktualnego pliku</a:t>
            </a:r>
            <a:endParaRPr/>
          </a:p>
          <a:p>
            <a:pPr marL="0" lvl="0" indent="0" algn="just" rtl="0">
              <a:spcBef>
                <a:spcPts val="280"/>
              </a:spcBef>
              <a:spcAft>
                <a:spcPts val="0"/>
              </a:spcAft>
              <a:buClr>
                <a:schemeClr val="lt1"/>
              </a:buClr>
              <a:buSzPts val="1400"/>
              <a:buFont typeface="Helvetica Neue"/>
              <a:buNone/>
            </a:pPr>
            <a:endParaRPr sz="1400">
              <a:solidFill>
                <a:schemeClr val="lt2"/>
              </a:solidFill>
            </a:endParaRPr>
          </a:p>
          <a:p>
            <a:pPr marL="0" lvl="0" indent="0" algn="just" rtl="0">
              <a:spcBef>
                <a:spcPts val="280"/>
              </a:spcBef>
              <a:spcAft>
                <a:spcPts val="0"/>
              </a:spcAft>
              <a:buClr>
                <a:schemeClr val="lt2"/>
              </a:buClr>
              <a:buSzPts val="1400"/>
              <a:buFont typeface="Helvetica Neue"/>
              <a:buNone/>
            </a:pPr>
            <a:r>
              <a:rPr lang="pl-PL" sz="1400">
                <a:solidFill>
                  <a:schemeClr val="lt2"/>
                </a:solidFill>
              </a:rPr>
              <a:t>&lt;a href="../plik_w_katalogu_nadrzednym”&gt;Tekst &lt;/a&gt;</a:t>
            </a:r>
            <a:endParaRPr/>
          </a:p>
          <a:p>
            <a:pPr marL="0" lvl="0" indent="0" algn="just" rtl="0">
              <a:spcBef>
                <a:spcPts val="280"/>
              </a:spcBef>
              <a:spcAft>
                <a:spcPts val="0"/>
              </a:spcAft>
              <a:buClr>
                <a:schemeClr val="lt2"/>
              </a:buClr>
              <a:buSzPts val="1400"/>
              <a:buFont typeface="Helvetica Neue"/>
              <a:buNone/>
            </a:pPr>
            <a:r>
              <a:rPr lang="pl-PL" sz="1400">
                <a:solidFill>
                  <a:schemeClr val="lt2"/>
                </a:solidFill>
              </a:rPr>
              <a:t>&lt;a href="/kat/plik_w_katalogu_podrzednym”&gt;Tekst &lt;/a&gt;</a:t>
            </a:r>
            <a:endParaRPr/>
          </a:p>
          <a:p>
            <a:pPr marL="0" lvl="0" indent="0" algn="just" rtl="0">
              <a:spcBef>
                <a:spcPts val="280"/>
              </a:spcBef>
              <a:spcAft>
                <a:spcPts val="0"/>
              </a:spcAft>
              <a:buClr>
                <a:schemeClr val="lt1"/>
              </a:buClr>
              <a:buSzPts val="1400"/>
              <a:buFont typeface="Helvetica Neue"/>
              <a:buNone/>
            </a:pPr>
            <a:endParaRPr sz="1400">
              <a:solidFill>
                <a:schemeClr val="lt2"/>
              </a:solidFill>
            </a:endParaRPr>
          </a:p>
          <a:p>
            <a:pPr marL="0" lvl="0" indent="0" algn="just" rtl="0">
              <a:spcBef>
                <a:spcPts val="280"/>
              </a:spcBef>
              <a:spcAft>
                <a:spcPts val="0"/>
              </a:spcAft>
              <a:buClr>
                <a:schemeClr val="lt2"/>
              </a:buClr>
              <a:buSzPts val="1400"/>
              <a:buFont typeface="Helvetica Neue"/>
              <a:buNone/>
            </a:pPr>
            <a:r>
              <a:rPr lang="pl-PL" sz="1400">
                <a:solidFill>
                  <a:schemeClr val="lt2"/>
                </a:solidFill>
              </a:rPr>
              <a:t>      b) Ścieżka bezwzględna - podawana jest jako pełny adres internetowy</a:t>
            </a:r>
            <a:endParaRPr/>
          </a:p>
          <a:p>
            <a:pPr marL="0" lvl="0" indent="0" algn="just" rtl="0">
              <a:spcBef>
                <a:spcPts val="280"/>
              </a:spcBef>
              <a:spcAft>
                <a:spcPts val="0"/>
              </a:spcAft>
              <a:buClr>
                <a:schemeClr val="lt1"/>
              </a:buClr>
              <a:buSzPts val="1400"/>
              <a:buFont typeface="Helvetica Neue"/>
              <a:buNone/>
            </a:pPr>
            <a:endParaRPr sz="1400">
              <a:solidFill>
                <a:schemeClr val="lt2"/>
              </a:solidFill>
            </a:endParaRPr>
          </a:p>
          <a:p>
            <a:pPr marL="0" lvl="0" indent="0" algn="just" rtl="0">
              <a:spcBef>
                <a:spcPts val="280"/>
              </a:spcBef>
              <a:spcAft>
                <a:spcPts val="0"/>
              </a:spcAft>
              <a:buClr>
                <a:schemeClr val="lt2"/>
              </a:buClr>
              <a:buSzPts val="1400"/>
              <a:buFont typeface="Helvetica Neue"/>
              <a:buNone/>
            </a:pPr>
            <a:r>
              <a:rPr lang="pl-PL" sz="1400">
                <a:solidFill>
                  <a:schemeClr val="lt2"/>
                </a:solidFill>
              </a:rPr>
              <a:t>&lt;a href=http://www.Moje.com/plik&gt;Tekst &lt;/a&gt;</a:t>
            </a:r>
            <a:endParaRPr/>
          </a:p>
          <a:p>
            <a:pPr marL="0" lvl="0" indent="0" algn="just" rtl="0">
              <a:spcBef>
                <a:spcPts val="320"/>
              </a:spcBef>
              <a:spcAft>
                <a:spcPts val="0"/>
              </a:spcAft>
              <a:buClr>
                <a:schemeClr val="lt1"/>
              </a:buClr>
              <a:buSzPts val="1600"/>
              <a:buFont typeface="Helvetica Neue"/>
              <a:buNone/>
            </a:pPr>
            <a:endParaRPr sz="1600">
              <a:solidFill>
                <a:schemeClr val="lt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6"/>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Znaczniki osadzające </a:t>
            </a:r>
            <a:endParaRPr/>
          </a:p>
        </p:txBody>
      </p:sp>
      <p:sp>
        <p:nvSpPr>
          <p:cNvPr id="393" name="Google Shape;393;p36"/>
          <p:cNvSpPr txBox="1"/>
          <p:nvPr/>
        </p:nvSpPr>
        <p:spPr>
          <a:xfrm>
            <a:off x="671538" y="1746141"/>
            <a:ext cx="7397237"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Aby tworzona strona była ciekawa i szybko się nie nużyła odwiedzającym ją </a:t>
            </a:r>
            <a:br>
              <a:rPr lang="pl-PL" sz="1600">
                <a:solidFill>
                  <a:schemeClr val="lt1"/>
                </a:solidFill>
                <a:latin typeface="Helvetica Neue"/>
                <a:ea typeface="Helvetica Neue"/>
                <a:cs typeface="Helvetica Neue"/>
                <a:sym typeface="Helvetica Neue"/>
              </a:rPr>
            </a:br>
            <a:r>
              <a:rPr lang="pl-PL" sz="1600">
                <a:solidFill>
                  <a:schemeClr val="lt1"/>
                </a:solidFill>
                <a:latin typeface="Helvetica Neue"/>
                <a:ea typeface="Helvetica Neue"/>
                <a:cs typeface="Helvetica Neue"/>
                <a:sym typeface="Helvetica Neue"/>
              </a:rPr>
              <a:t>osobom, należy wzbogacić ją o elementy audiowizualne, takie jak:</a:t>
            </a:r>
            <a:endParaRPr/>
          </a:p>
          <a:p>
            <a:pPr marL="1258888" marR="0" lvl="1" indent="-177800" algn="l" rtl="0">
              <a:spcBef>
                <a:spcPts val="0"/>
              </a:spcBef>
              <a:spcAft>
                <a:spcPts val="0"/>
              </a:spcAft>
              <a:buClr>
                <a:schemeClr val="lt1"/>
              </a:buClr>
              <a:buSzPts val="1600"/>
              <a:buFont typeface="Arial"/>
              <a:buChar char="•"/>
            </a:pPr>
            <a:r>
              <a:rPr lang="pl-PL" sz="1600" b="0" i="0" u="none" strike="noStrike" cap="none">
                <a:solidFill>
                  <a:schemeClr val="lt1"/>
                </a:solidFill>
                <a:latin typeface="Helvetica Neue"/>
                <a:ea typeface="Helvetica Neue"/>
                <a:cs typeface="Helvetica Neue"/>
                <a:sym typeface="Helvetica Neue"/>
              </a:rPr>
              <a:t>obrazy</a:t>
            </a:r>
            <a:endParaRPr/>
          </a:p>
          <a:p>
            <a:pPr marL="1258888" marR="0" lvl="1" indent="-177800" algn="l" rtl="0">
              <a:spcBef>
                <a:spcPts val="0"/>
              </a:spcBef>
              <a:spcAft>
                <a:spcPts val="0"/>
              </a:spcAft>
              <a:buClr>
                <a:schemeClr val="lt1"/>
              </a:buClr>
              <a:buSzPts val="1600"/>
              <a:buFont typeface="Arial"/>
              <a:buChar char="•"/>
            </a:pPr>
            <a:r>
              <a:rPr lang="pl-PL" sz="1600" b="0" i="0" u="none" strike="noStrike" cap="none">
                <a:solidFill>
                  <a:schemeClr val="lt1"/>
                </a:solidFill>
                <a:latin typeface="Helvetica Neue"/>
                <a:ea typeface="Helvetica Neue"/>
                <a:cs typeface="Helvetica Neue"/>
                <a:sym typeface="Helvetica Neue"/>
              </a:rPr>
              <a:t>dźwięki</a:t>
            </a:r>
            <a:endParaRPr/>
          </a:p>
          <a:p>
            <a:pPr marL="1258888" marR="0" lvl="1" indent="-177800" algn="l" rtl="0">
              <a:spcBef>
                <a:spcPts val="0"/>
              </a:spcBef>
              <a:spcAft>
                <a:spcPts val="0"/>
              </a:spcAft>
              <a:buClr>
                <a:schemeClr val="lt1"/>
              </a:buClr>
              <a:buSzPts val="1600"/>
              <a:buFont typeface="Arial"/>
              <a:buChar char="•"/>
            </a:pPr>
            <a:r>
              <a:rPr lang="pl-PL" sz="1600" b="0" i="0" u="none" strike="noStrike" cap="none">
                <a:solidFill>
                  <a:schemeClr val="lt1"/>
                </a:solidFill>
                <a:latin typeface="Helvetica Neue"/>
                <a:ea typeface="Helvetica Neue"/>
                <a:cs typeface="Helvetica Neue"/>
                <a:sym typeface="Helvetica Neue"/>
              </a:rPr>
              <a:t>multimedia</a:t>
            </a:r>
            <a:endParaRPr/>
          </a:p>
          <a:p>
            <a:pPr marL="457200" marR="0" lvl="1" indent="0" algn="ctr" rtl="0">
              <a:spcBef>
                <a:spcPts val="0"/>
              </a:spcBef>
              <a:spcAft>
                <a:spcPts val="0"/>
              </a:spcAft>
              <a:buNone/>
            </a:pPr>
            <a:endParaRPr sz="1600" b="0" i="0" u="none" strike="noStrike" cap="none">
              <a:solidFill>
                <a:schemeClr val="lt1"/>
              </a:solidFill>
              <a:latin typeface="Helvetica Neue"/>
              <a:ea typeface="Helvetica Neue"/>
              <a:cs typeface="Helvetica Neue"/>
              <a:sym typeface="Helvetica Neue"/>
            </a:endParaRPr>
          </a:p>
          <a:p>
            <a:pPr marL="457200" marR="0" lvl="1" indent="0" algn="ctr" rtl="0">
              <a:spcBef>
                <a:spcPts val="0"/>
              </a:spcBef>
              <a:spcAft>
                <a:spcPts val="0"/>
              </a:spcAft>
              <a:buNone/>
            </a:pPr>
            <a:endParaRPr sz="1600" b="0" i="0" u="none" strike="noStrike" cap="none">
              <a:solidFill>
                <a:schemeClr val="lt1"/>
              </a:solidFill>
              <a:latin typeface="Helvetica Neue"/>
              <a:ea typeface="Helvetica Neue"/>
              <a:cs typeface="Helvetica Neue"/>
              <a:sym typeface="Helvetica Neue"/>
            </a:endParaRPr>
          </a:p>
        </p:txBody>
      </p:sp>
      <p:sp>
        <p:nvSpPr>
          <p:cNvPr id="394" name="Google Shape;394;p36"/>
          <p:cNvSpPr txBox="1"/>
          <p:nvPr/>
        </p:nvSpPr>
        <p:spPr>
          <a:xfrm>
            <a:off x="671538" y="3562023"/>
            <a:ext cx="6867586"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Do osadzania grafiki na stronach www używamy znacznika nieparzystego:</a:t>
            </a:r>
            <a:endParaRPr sz="1600">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pl-PL" sz="1600" b="1">
                <a:solidFill>
                  <a:schemeClr val="lt1"/>
                </a:solidFill>
                <a:latin typeface="Helvetica Neue"/>
                <a:ea typeface="Helvetica Neue"/>
                <a:cs typeface="Helvetica Neue"/>
                <a:sym typeface="Helvetica Neue"/>
              </a:rPr>
              <a:t>&lt;img atrybuty/&gt; </a:t>
            </a:r>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pl-PL" sz="1600" b="1">
                <a:solidFill>
                  <a:schemeClr val="lt1"/>
                </a:solidFill>
                <a:latin typeface="Helvetica Neue"/>
                <a:ea typeface="Helvetica Neue"/>
                <a:cs typeface="Helvetica Neue"/>
                <a:sym typeface="Helvetica Neue"/>
              </a:rPr>
              <a:t>Atrybuty:</a:t>
            </a: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pl-PL" sz="1600" b="1">
                <a:solidFill>
                  <a:schemeClr val="lt1"/>
                </a:solidFill>
                <a:latin typeface="Helvetica Neue"/>
                <a:ea typeface="Helvetica Neue"/>
                <a:cs typeface="Helvetica Neue"/>
                <a:sym typeface="Helvetica Neue"/>
              </a:rPr>
              <a:t>	src </a:t>
            </a:r>
            <a:r>
              <a:rPr lang="pl-PL" sz="1600">
                <a:solidFill>
                  <a:schemeClr val="lt1"/>
                </a:solidFill>
                <a:latin typeface="Helvetica Neue"/>
                <a:ea typeface="Helvetica Neue"/>
                <a:cs typeface="Helvetica Neue"/>
                <a:sym typeface="Helvetica Neue"/>
              </a:rPr>
              <a:t>–</a:t>
            </a:r>
            <a:r>
              <a:rPr lang="pl-PL" sz="1600" b="1">
                <a:solidFill>
                  <a:schemeClr val="lt1"/>
                </a:solidFill>
                <a:latin typeface="Helvetica Neue"/>
                <a:ea typeface="Helvetica Neue"/>
                <a:cs typeface="Helvetica Neue"/>
                <a:sym typeface="Helvetica Neue"/>
              </a:rPr>
              <a:t> </a:t>
            </a:r>
            <a:r>
              <a:rPr lang="pl-PL" sz="1600">
                <a:solidFill>
                  <a:schemeClr val="lt1"/>
                </a:solidFill>
                <a:latin typeface="Helvetica Neue"/>
                <a:ea typeface="Helvetica Neue"/>
                <a:cs typeface="Helvetica Neue"/>
                <a:sym typeface="Helvetica Neue"/>
              </a:rPr>
              <a:t>źródło pliku graficznego</a:t>
            </a: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pl-PL" sz="1600" b="1">
                <a:solidFill>
                  <a:schemeClr val="lt1"/>
                </a:solidFill>
                <a:latin typeface="Helvetica Neue"/>
                <a:ea typeface="Helvetica Neue"/>
                <a:cs typeface="Helvetica Neue"/>
                <a:sym typeface="Helvetica Neue"/>
              </a:rPr>
              <a:t>	alt</a:t>
            </a:r>
            <a:r>
              <a:rPr lang="pl-PL" sz="1600" b="1" i="1">
                <a:solidFill>
                  <a:schemeClr val="lt1"/>
                </a:solidFill>
                <a:latin typeface="Helvetica Neue"/>
                <a:ea typeface="Helvetica Neue"/>
                <a:cs typeface="Helvetica Neue"/>
                <a:sym typeface="Helvetica Neue"/>
              </a:rPr>
              <a:t> </a:t>
            </a:r>
            <a:r>
              <a:rPr lang="pl-PL" sz="1600" i="1">
                <a:solidFill>
                  <a:schemeClr val="lt1"/>
                </a:solidFill>
                <a:latin typeface="Helvetica Neue"/>
                <a:ea typeface="Helvetica Neue"/>
                <a:cs typeface="Helvetica Neue"/>
                <a:sym typeface="Helvetica Neue"/>
              </a:rPr>
              <a:t>– </a:t>
            </a:r>
            <a:r>
              <a:rPr lang="pl-PL" sz="1600">
                <a:solidFill>
                  <a:schemeClr val="lt1"/>
                </a:solidFill>
                <a:latin typeface="Helvetica Neue"/>
                <a:ea typeface="Helvetica Neue"/>
                <a:cs typeface="Helvetica Neue"/>
                <a:sym typeface="Helvetica Neue"/>
              </a:rPr>
              <a:t>alternatywny tekst</a:t>
            </a:r>
            <a:r>
              <a:rPr lang="pl-PL" sz="1600" i="1">
                <a:solidFill>
                  <a:schemeClr val="lt1"/>
                </a:solidFill>
                <a:latin typeface="Helvetica Neue"/>
                <a:ea typeface="Helvetica Neue"/>
                <a:cs typeface="Helvetica Neue"/>
                <a:sym typeface="Helvetica Neue"/>
              </a:rPr>
              <a:t> (jeżeli przeglądarka nie może </a:t>
            </a:r>
            <a:br>
              <a:rPr lang="pl-PL" sz="1600" i="1">
                <a:solidFill>
                  <a:schemeClr val="lt1"/>
                </a:solidFill>
                <a:latin typeface="Helvetica Neue"/>
                <a:ea typeface="Helvetica Neue"/>
                <a:cs typeface="Helvetica Neue"/>
                <a:sym typeface="Helvetica Neue"/>
              </a:rPr>
            </a:br>
            <a:r>
              <a:rPr lang="pl-PL" sz="1600" i="1">
                <a:solidFill>
                  <a:schemeClr val="lt1"/>
                </a:solidFill>
                <a:latin typeface="Helvetica Neue"/>
                <a:ea typeface="Helvetica Neue"/>
                <a:cs typeface="Helvetica Neue"/>
                <a:sym typeface="Helvetica Neue"/>
              </a:rPr>
              <a:t>	        wyświetlić obiektu)</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9"/>
        <p:cNvGrpSpPr/>
        <p:nvPr/>
      </p:nvGrpSpPr>
      <p:grpSpPr>
        <a:xfrm>
          <a:off x="0" y="0"/>
          <a:ext cx="0" cy="0"/>
          <a:chOff x="0" y="0"/>
          <a:chExt cx="0" cy="0"/>
        </a:xfrm>
      </p:grpSpPr>
      <p:sp>
        <p:nvSpPr>
          <p:cNvPr id="400" name="Google Shape;400;p37"/>
          <p:cNvSpPr txBox="1">
            <a:spLocks noGrp="1"/>
          </p:cNvSpPr>
          <p:nvPr>
            <p:ph type="title"/>
          </p:nvPr>
        </p:nvSpPr>
        <p:spPr>
          <a:xfrm>
            <a:off x="1981200" y="762000"/>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Znaczniki osadzające</a:t>
            </a:r>
            <a:endParaRPr sz="4000">
              <a:solidFill>
                <a:schemeClr val="dk1"/>
              </a:solidFill>
            </a:endParaRPr>
          </a:p>
        </p:txBody>
      </p:sp>
      <p:sp>
        <p:nvSpPr>
          <p:cNvPr id="401" name="Google Shape;401;p37"/>
          <p:cNvSpPr txBox="1">
            <a:spLocks noGrp="1"/>
          </p:cNvSpPr>
          <p:nvPr>
            <p:ph type="body" idx="1"/>
          </p:nvPr>
        </p:nvSpPr>
        <p:spPr>
          <a:xfrm>
            <a:off x="1979712" y="1628800"/>
            <a:ext cx="693420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Helvetica Neue"/>
              <a:buNone/>
            </a:pPr>
            <a:r>
              <a:rPr lang="pl-PL" sz="1600">
                <a:solidFill>
                  <a:schemeClr val="dk1"/>
                </a:solidFill>
              </a:rPr>
              <a:t>Do osadzania plików muzycznych na stronach www używamy znacznika </a:t>
            </a:r>
            <a:br>
              <a:rPr lang="pl-PL" sz="1600">
                <a:solidFill>
                  <a:schemeClr val="dk1"/>
                </a:solidFill>
              </a:rPr>
            </a:br>
            <a:r>
              <a:rPr lang="pl-PL" sz="1600">
                <a:solidFill>
                  <a:schemeClr val="dk1"/>
                </a:solidFill>
              </a:rPr>
              <a:t>parzystego</a:t>
            </a:r>
            <a:endParaRPr/>
          </a:p>
          <a:p>
            <a:pPr marL="0" lvl="0" indent="0" algn="l" rtl="0">
              <a:spcBef>
                <a:spcPts val="320"/>
              </a:spcBef>
              <a:spcAft>
                <a:spcPts val="0"/>
              </a:spcAft>
              <a:buClr>
                <a:schemeClr val="lt1"/>
              </a:buClr>
              <a:buSzPts val="1600"/>
              <a:buFont typeface="Helvetica Neue"/>
              <a:buNone/>
            </a:pPr>
            <a:endParaRPr sz="1600">
              <a:solidFill>
                <a:schemeClr val="dk1"/>
              </a:solidFill>
            </a:endParaRPr>
          </a:p>
          <a:p>
            <a:pPr marL="0" lvl="0" indent="0" algn="l" rtl="0">
              <a:spcBef>
                <a:spcPts val="320"/>
              </a:spcBef>
              <a:spcAft>
                <a:spcPts val="0"/>
              </a:spcAft>
              <a:buClr>
                <a:schemeClr val="lt2"/>
              </a:buClr>
              <a:buSzPts val="1600"/>
              <a:buFont typeface="Helvetica Neue"/>
              <a:buNone/>
            </a:pPr>
            <a:r>
              <a:rPr lang="pl-PL" sz="1600" b="1">
                <a:solidFill>
                  <a:schemeClr val="lt2"/>
                </a:solidFill>
              </a:rPr>
              <a:t>&lt;audio src="lokalizacja pliku"&gt;Treść alternatywna&lt;/audio&gt;</a:t>
            </a:r>
            <a:endParaRPr sz="1600" b="1">
              <a:solidFill>
                <a:schemeClr val="lt2"/>
              </a:solidFill>
            </a:endParaRPr>
          </a:p>
          <a:p>
            <a:pPr marL="0" lvl="0" indent="0" algn="l" rtl="0">
              <a:spcBef>
                <a:spcPts val="320"/>
              </a:spcBef>
              <a:spcAft>
                <a:spcPts val="0"/>
              </a:spcAft>
              <a:buClr>
                <a:schemeClr val="lt2"/>
              </a:buClr>
              <a:buSzPts val="1600"/>
              <a:buFont typeface="Helvetica Neue"/>
              <a:buNone/>
            </a:pPr>
            <a:r>
              <a:rPr lang="pl-PL" sz="1600" b="1">
                <a:solidFill>
                  <a:schemeClr val="lt2"/>
                </a:solidFill>
              </a:rPr>
              <a:t>&lt;audio atrybuty&gt;</a:t>
            </a:r>
            <a:endParaRPr/>
          </a:p>
          <a:p>
            <a:pPr marL="0" lvl="0" indent="0" algn="l" rtl="0">
              <a:spcBef>
                <a:spcPts val="320"/>
              </a:spcBef>
              <a:spcAft>
                <a:spcPts val="0"/>
              </a:spcAft>
              <a:buClr>
                <a:schemeClr val="lt2"/>
              </a:buClr>
              <a:buSzPts val="1600"/>
              <a:buFont typeface="Helvetica Neue"/>
              <a:buNone/>
            </a:pPr>
            <a:r>
              <a:rPr lang="pl-PL" sz="1600" b="1">
                <a:solidFill>
                  <a:schemeClr val="lt2"/>
                </a:solidFill>
              </a:rPr>
              <a:t>	&lt;source src=”lokalizacja pliku”/&gt;</a:t>
            </a:r>
            <a:endParaRPr/>
          </a:p>
          <a:p>
            <a:pPr marL="0" lvl="0" indent="0" algn="l" rtl="0">
              <a:spcBef>
                <a:spcPts val="320"/>
              </a:spcBef>
              <a:spcAft>
                <a:spcPts val="0"/>
              </a:spcAft>
              <a:buClr>
                <a:schemeClr val="lt2"/>
              </a:buClr>
              <a:buSzPts val="1600"/>
              <a:buFont typeface="Helvetica Neue"/>
              <a:buNone/>
            </a:pPr>
            <a:r>
              <a:rPr lang="pl-PL" sz="1600" b="1">
                <a:solidFill>
                  <a:schemeClr val="lt2"/>
                </a:solidFill>
              </a:rPr>
              <a:t>	…</a:t>
            </a:r>
            <a:endParaRPr/>
          </a:p>
          <a:p>
            <a:pPr marL="0" lvl="0" indent="0" algn="l" rtl="0">
              <a:spcBef>
                <a:spcPts val="320"/>
              </a:spcBef>
              <a:spcAft>
                <a:spcPts val="0"/>
              </a:spcAft>
              <a:buClr>
                <a:schemeClr val="lt2"/>
              </a:buClr>
              <a:buSzPts val="1600"/>
              <a:buFont typeface="Helvetica Neue"/>
              <a:buNone/>
            </a:pPr>
            <a:r>
              <a:rPr lang="pl-PL" sz="1600" b="1">
                <a:solidFill>
                  <a:schemeClr val="lt2"/>
                </a:solidFill>
              </a:rPr>
              <a:t>	Treść alternatywna</a:t>
            </a:r>
            <a:endParaRPr/>
          </a:p>
          <a:p>
            <a:pPr marL="0" lvl="0" indent="0" algn="l" rtl="0">
              <a:spcBef>
                <a:spcPts val="320"/>
              </a:spcBef>
              <a:spcAft>
                <a:spcPts val="0"/>
              </a:spcAft>
              <a:buClr>
                <a:schemeClr val="lt2"/>
              </a:buClr>
              <a:buSzPts val="1600"/>
              <a:buFont typeface="Helvetica Neue"/>
              <a:buNone/>
            </a:pPr>
            <a:r>
              <a:rPr lang="pl-PL" sz="1600" b="1">
                <a:solidFill>
                  <a:schemeClr val="lt2"/>
                </a:solidFill>
              </a:rPr>
              <a:t>&lt;/audio&gt;</a:t>
            </a:r>
            <a:endParaRPr sz="1600">
              <a:solidFill>
                <a:schemeClr val="lt2"/>
              </a:solidFill>
            </a:endParaRPr>
          </a:p>
          <a:p>
            <a:pPr marL="0" lvl="0" indent="0" algn="l" rtl="0">
              <a:spcBef>
                <a:spcPts val="320"/>
              </a:spcBef>
              <a:spcAft>
                <a:spcPts val="0"/>
              </a:spcAft>
              <a:buClr>
                <a:schemeClr val="lt1"/>
              </a:buClr>
              <a:buSzPts val="1600"/>
              <a:buFont typeface="Arial"/>
              <a:buNone/>
            </a:pPr>
            <a:br>
              <a:rPr lang="pl-PL" sz="1600">
                <a:latin typeface="Arial"/>
                <a:ea typeface="Arial"/>
                <a:cs typeface="Arial"/>
                <a:sym typeface="Arial"/>
              </a:rPr>
            </a:br>
            <a:endParaRPr sz="1600">
              <a:latin typeface="Arial"/>
              <a:ea typeface="Arial"/>
              <a:cs typeface="Arial"/>
              <a:sym typeface="Arial"/>
            </a:endParaRPr>
          </a:p>
        </p:txBody>
      </p:sp>
      <p:sp>
        <p:nvSpPr>
          <p:cNvPr id="402" name="Google Shape;402;p37"/>
          <p:cNvSpPr txBox="1"/>
          <p:nvPr/>
        </p:nvSpPr>
        <p:spPr>
          <a:xfrm>
            <a:off x="3239716" y="4437112"/>
            <a:ext cx="5796780" cy="2308324"/>
          </a:xfrm>
          <a:prstGeom prst="rect">
            <a:avLst/>
          </a:prstGeom>
          <a:gradFill>
            <a:gsLst>
              <a:gs pos="0">
                <a:srgbClr val="60A5CE"/>
              </a:gs>
              <a:gs pos="2083">
                <a:srgbClr val="60A5CE"/>
              </a:gs>
              <a:gs pos="50000">
                <a:schemeClr val="lt2"/>
              </a:gs>
              <a:gs pos="100000">
                <a:srgbClr val="60A5CE"/>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Atrybuty:</a:t>
            </a: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	controls – </a:t>
            </a:r>
            <a:r>
              <a:rPr lang="pl-PL" sz="1200">
                <a:solidFill>
                  <a:schemeClr val="lt1"/>
                </a:solidFill>
                <a:latin typeface="Helvetica Neue"/>
                <a:ea typeface="Helvetica Neue"/>
                <a:cs typeface="Helvetica Neue"/>
                <a:sym typeface="Helvetica Neue"/>
              </a:rPr>
              <a:t>dzięki temu będą wyświetlane przyciski „play, pause” </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		  oraz oś trwania pliku</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	</a:t>
            </a:r>
            <a:r>
              <a:rPr lang="pl-PL" sz="1200" b="1">
                <a:solidFill>
                  <a:schemeClr val="lt1"/>
                </a:solidFill>
                <a:latin typeface="Helvetica Neue"/>
                <a:ea typeface="Helvetica Neue"/>
                <a:cs typeface="Helvetica Neue"/>
                <a:sym typeface="Helvetica Neue"/>
              </a:rPr>
              <a:t>autoplay – </a:t>
            </a:r>
            <a:r>
              <a:rPr lang="pl-PL" sz="1200">
                <a:solidFill>
                  <a:schemeClr val="lt1"/>
                </a:solidFill>
                <a:latin typeface="Helvetica Neue"/>
                <a:ea typeface="Helvetica Neue"/>
                <a:cs typeface="Helvetica Neue"/>
                <a:sym typeface="Helvetica Neue"/>
              </a:rPr>
              <a:t>automatyczny start pliku muzycznego</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	</a:t>
            </a:r>
            <a:r>
              <a:rPr lang="pl-PL" sz="1200" b="1">
                <a:solidFill>
                  <a:schemeClr val="lt1"/>
                </a:solidFill>
                <a:latin typeface="Helvetica Neue"/>
                <a:ea typeface="Helvetica Neue"/>
                <a:cs typeface="Helvetica Neue"/>
                <a:sym typeface="Helvetica Neue"/>
              </a:rPr>
              <a:t>loop – </a:t>
            </a:r>
            <a:r>
              <a:rPr lang="pl-PL" sz="1200">
                <a:solidFill>
                  <a:schemeClr val="lt1"/>
                </a:solidFill>
                <a:latin typeface="Helvetica Neue"/>
                <a:ea typeface="Helvetica Neue"/>
                <a:cs typeface="Helvetica Neue"/>
                <a:sym typeface="Helvetica Neue"/>
              </a:rPr>
              <a:t>po zakończeniu odtwarzania pliku muzycznego, automatycznie</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	                 odtwarzanie rozpocznie się od początku</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	</a:t>
            </a:r>
            <a:r>
              <a:rPr lang="pl-PL" sz="1200" b="1">
                <a:solidFill>
                  <a:schemeClr val="lt1"/>
                </a:solidFill>
                <a:latin typeface="Helvetica Neue"/>
                <a:ea typeface="Helvetica Neue"/>
                <a:cs typeface="Helvetica Neue"/>
                <a:sym typeface="Helvetica Neue"/>
              </a:rPr>
              <a:t>preload - </a:t>
            </a:r>
            <a:r>
              <a:rPr lang="pl-PL" sz="1200">
                <a:solidFill>
                  <a:schemeClr val="lt1"/>
                </a:solidFill>
                <a:latin typeface="Helvetica Neue"/>
                <a:ea typeface="Helvetica Neue"/>
                <a:cs typeface="Helvetica Neue"/>
                <a:sym typeface="Helvetica Neue"/>
              </a:rPr>
              <a:t>określa buforowanie pliku audio przed jego odtworzeniem</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		– możliwe wartości: </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		   none (brak buforowania), </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	                 auto (plik będzie buforowany), </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		   metadata (jedynie metadane zostaną zbuforowane)</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	</a:t>
            </a:r>
            <a:r>
              <a:rPr lang="pl-PL" sz="1200" b="1">
                <a:solidFill>
                  <a:schemeClr val="lt1"/>
                </a:solidFill>
                <a:latin typeface="Helvetica Neue"/>
                <a:ea typeface="Helvetica Neue"/>
                <a:cs typeface="Helvetica Neue"/>
                <a:sym typeface="Helvetica Neue"/>
              </a:rPr>
              <a:t>muted – </a:t>
            </a:r>
            <a:r>
              <a:rPr lang="pl-PL" sz="1200">
                <a:solidFill>
                  <a:schemeClr val="lt1"/>
                </a:solidFill>
                <a:latin typeface="Helvetica Neue"/>
                <a:ea typeface="Helvetica Neue"/>
                <a:cs typeface="Helvetica Neue"/>
                <a:sym typeface="Helvetica Neue"/>
              </a:rPr>
              <a:t>muzyka domyślnie wyciszona</a:t>
            </a:r>
            <a:endParaRPr sz="1200">
              <a:solidFill>
                <a:schemeClr val="lt1"/>
              </a:solidFill>
              <a:latin typeface="Helvetica Neue"/>
              <a:ea typeface="Helvetica Neue"/>
              <a:cs typeface="Helvetica Neue"/>
              <a:sym typeface="Helvetica Neu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8"/>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Znaczniki osadzające </a:t>
            </a:r>
            <a:endParaRPr/>
          </a:p>
        </p:txBody>
      </p:sp>
      <p:sp>
        <p:nvSpPr>
          <p:cNvPr id="408" name="Google Shape;408;p38"/>
          <p:cNvSpPr txBox="1"/>
          <p:nvPr/>
        </p:nvSpPr>
        <p:spPr>
          <a:xfrm>
            <a:off x="539552" y="1628800"/>
            <a:ext cx="8064896"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Do osadzania plików multimedialnych na stronach www używamy znacznika </a:t>
            </a:r>
            <a:br>
              <a:rPr lang="pl-PL" sz="1600">
                <a:solidFill>
                  <a:schemeClr val="lt1"/>
                </a:solidFill>
                <a:latin typeface="Helvetica Neue"/>
                <a:ea typeface="Helvetica Neue"/>
                <a:cs typeface="Helvetica Neue"/>
                <a:sym typeface="Helvetica Neue"/>
              </a:rPr>
            </a:br>
            <a:r>
              <a:rPr lang="pl-PL" sz="1600">
                <a:solidFill>
                  <a:schemeClr val="lt1"/>
                </a:solidFill>
                <a:latin typeface="Helvetica Neue"/>
                <a:ea typeface="Helvetica Neue"/>
                <a:cs typeface="Helvetica Neue"/>
                <a:sym typeface="Helvetica Neue"/>
              </a:rPr>
              <a:t>parzystego</a:t>
            </a:r>
            <a:endParaRPr/>
          </a:p>
          <a:p>
            <a:pPr marL="0" marR="0" lvl="0" indent="0" algn="l" rtl="0">
              <a:spcBef>
                <a:spcPts val="0"/>
              </a:spcBef>
              <a:spcAft>
                <a:spcPts val="0"/>
              </a:spcAft>
              <a:buNone/>
            </a:pPr>
            <a:endParaRPr sz="1400">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pl-PL" sz="1400" b="1">
                <a:solidFill>
                  <a:schemeClr val="lt1"/>
                </a:solidFill>
                <a:latin typeface="Helvetica Neue"/>
                <a:ea typeface="Helvetica Neue"/>
                <a:cs typeface="Helvetica Neue"/>
                <a:sym typeface="Helvetica Neue"/>
              </a:rPr>
              <a:t>&lt;video atrybuty&gt;</a:t>
            </a:r>
            <a:endParaRPr/>
          </a:p>
          <a:p>
            <a:pPr marL="0" marR="0" lvl="0" indent="0" algn="l" rtl="0">
              <a:spcBef>
                <a:spcPts val="0"/>
              </a:spcBef>
              <a:spcAft>
                <a:spcPts val="0"/>
              </a:spcAft>
              <a:buNone/>
            </a:pPr>
            <a:r>
              <a:rPr lang="pl-PL" sz="1400" b="1">
                <a:solidFill>
                  <a:schemeClr val="lt1"/>
                </a:solidFill>
                <a:latin typeface="Helvetica Neue"/>
                <a:ea typeface="Helvetica Neue"/>
                <a:cs typeface="Helvetica Neue"/>
                <a:sym typeface="Helvetica Neue"/>
              </a:rPr>
              <a:t>      &lt;source src=”lokalizacja pliku”/&gt;</a:t>
            </a:r>
            <a:endParaRPr/>
          </a:p>
          <a:p>
            <a:pPr marL="0" marR="0" lvl="0" indent="0" algn="l" rtl="0">
              <a:spcBef>
                <a:spcPts val="0"/>
              </a:spcBef>
              <a:spcAft>
                <a:spcPts val="0"/>
              </a:spcAft>
              <a:buNone/>
            </a:pPr>
            <a:r>
              <a:rPr lang="pl-PL" sz="1400" b="1">
                <a:solidFill>
                  <a:schemeClr val="lt1"/>
                </a:solidFill>
                <a:latin typeface="Helvetica Neue"/>
                <a:ea typeface="Helvetica Neue"/>
                <a:cs typeface="Helvetica Neue"/>
                <a:sym typeface="Helvetica Neue"/>
              </a:rPr>
              <a:t>      …</a:t>
            </a:r>
            <a:endParaRPr/>
          </a:p>
          <a:p>
            <a:pPr marL="0" marR="0" lvl="0" indent="0" algn="l" rtl="0">
              <a:spcBef>
                <a:spcPts val="0"/>
              </a:spcBef>
              <a:spcAft>
                <a:spcPts val="0"/>
              </a:spcAft>
              <a:buNone/>
            </a:pPr>
            <a:r>
              <a:rPr lang="pl-PL" sz="1400" b="1">
                <a:solidFill>
                  <a:schemeClr val="lt1"/>
                </a:solidFill>
                <a:latin typeface="Helvetica Neue"/>
                <a:ea typeface="Helvetica Neue"/>
                <a:cs typeface="Helvetica Neue"/>
                <a:sym typeface="Helvetica Neue"/>
              </a:rPr>
              <a:t>      Treść alternatywna</a:t>
            </a:r>
            <a:endParaRPr/>
          </a:p>
          <a:p>
            <a:pPr marL="0" marR="0" lvl="0" indent="0" algn="l" rtl="0">
              <a:spcBef>
                <a:spcPts val="0"/>
              </a:spcBef>
              <a:spcAft>
                <a:spcPts val="0"/>
              </a:spcAft>
              <a:buNone/>
            </a:pPr>
            <a:r>
              <a:rPr lang="pl-PL" sz="1400" b="1">
                <a:solidFill>
                  <a:schemeClr val="lt1"/>
                </a:solidFill>
                <a:latin typeface="Helvetica Neue"/>
                <a:ea typeface="Helvetica Neue"/>
                <a:cs typeface="Helvetica Neue"/>
                <a:sym typeface="Helvetica Neue"/>
              </a:rPr>
              <a:t>&lt;/video&gt;</a:t>
            </a:r>
            <a:endParaRPr sz="1400">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p:txBody>
      </p:sp>
      <p:sp>
        <p:nvSpPr>
          <p:cNvPr id="409" name="Google Shape;409;p38"/>
          <p:cNvSpPr txBox="1"/>
          <p:nvPr/>
        </p:nvSpPr>
        <p:spPr>
          <a:xfrm>
            <a:off x="4139952" y="2078846"/>
            <a:ext cx="4860000" cy="3047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Atrybuty:</a:t>
            </a:r>
            <a:endParaRPr/>
          </a:p>
          <a:p>
            <a:pPr marL="0" marR="0" lvl="0" indent="0" algn="l" rtl="0">
              <a:spcBef>
                <a:spcPts val="0"/>
              </a:spcBef>
              <a:spcAft>
                <a:spcPts val="0"/>
              </a:spcAft>
              <a:buNone/>
            </a:pPr>
            <a:endParaRPr sz="12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    controls </a:t>
            </a:r>
            <a:r>
              <a:rPr lang="pl-PL" sz="1200">
                <a:solidFill>
                  <a:schemeClr val="dk1"/>
                </a:solidFill>
                <a:latin typeface="Helvetica Neue"/>
                <a:ea typeface="Helvetica Neue"/>
                <a:cs typeface="Helvetica Neue"/>
                <a:sym typeface="Helvetica Neue"/>
              </a:rPr>
              <a:t>- wyświetlane przyciski „play, pause” oraz oś trwania filmu</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    loop </a:t>
            </a:r>
            <a:r>
              <a:rPr lang="pl-PL" sz="1200" b="1" i="1">
                <a:solidFill>
                  <a:schemeClr val="dk1"/>
                </a:solidFill>
                <a:latin typeface="Helvetica Neue"/>
                <a:ea typeface="Helvetica Neue"/>
                <a:cs typeface="Helvetica Neue"/>
                <a:sym typeface="Helvetica Neue"/>
              </a:rPr>
              <a:t>- </a:t>
            </a:r>
            <a:r>
              <a:rPr lang="pl-PL" sz="1200">
                <a:solidFill>
                  <a:schemeClr val="dk1"/>
                </a:solidFill>
                <a:latin typeface="Helvetica Neue"/>
                <a:ea typeface="Helvetica Neue"/>
                <a:cs typeface="Helvetica Neue"/>
                <a:sym typeface="Helvetica Neue"/>
              </a:rPr>
              <a:t>po zakończeniu odtwarzania film jest wyświetlany na nowo</a:t>
            </a:r>
            <a:endParaRPr/>
          </a:p>
          <a:p>
            <a:pPr marL="0" marR="0" lvl="0" indent="0" algn="l" rtl="0">
              <a:spcBef>
                <a:spcPts val="0"/>
              </a:spcBef>
              <a:spcAft>
                <a:spcPts val="0"/>
              </a:spcAft>
              <a:buNone/>
            </a:pPr>
            <a:r>
              <a:rPr lang="pl-PL" sz="1200">
                <a:solidFill>
                  <a:schemeClr val="dk1"/>
                </a:solidFill>
                <a:latin typeface="Helvetica Neue"/>
                <a:ea typeface="Helvetica Neue"/>
                <a:cs typeface="Helvetica Neue"/>
                <a:sym typeface="Helvetica Neue"/>
              </a:rPr>
              <a:t>               rozpocznie się od początku (film w pętli)</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    with, height </a:t>
            </a:r>
            <a:r>
              <a:rPr lang="pl-PL" sz="1200" b="1" i="1">
                <a:solidFill>
                  <a:schemeClr val="dk1"/>
                </a:solidFill>
                <a:latin typeface="Helvetica Neue"/>
                <a:ea typeface="Helvetica Neue"/>
                <a:cs typeface="Helvetica Neue"/>
                <a:sym typeface="Helvetica Neue"/>
              </a:rPr>
              <a:t>- </a:t>
            </a:r>
            <a:r>
              <a:rPr lang="pl-PL" sz="1200">
                <a:solidFill>
                  <a:schemeClr val="dk1"/>
                </a:solidFill>
                <a:latin typeface="Helvetica Neue"/>
                <a:ea typeface="Helvetica Neue"/>
                <a:cs typeface="Helvetica Neue"/>
                <a:sym typeface="Helvetica Neue"/>
              </a:rPr>
              <a:t>wymiary wyświetlanego bloku z filmem</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    autoplay </a:t>
            </a:r>
            <a:r>
              <a:rPr lang="pl-PL" sz="1200" b="1" i="1">
                <a:solidFill>
                  <a:schemeClr val="dk1"/>
                </a:solidFill>
                <a:latin typeface="Helvetica Neue"/>
                <a:ea typeface="Helvetica Neue"/>
                <a:cs typeface="Helvetica Neue"/>
                <a:sym typeface="Helvetica Neue"/>
              </a:rPr>
              <a:t>- </a:t>
            </a:r>
            <a:r>
              <a:rPr lang="pl-PL" sz="1200">
                <a:solidFill>
                  <a:schemeClr val="dk1"/>
                </a:solidFill>
                <a:latin typeface="Helvetica Neue"/>
                <a:ea typeface="Helvetica Neue"/>
                <a:cs typeface="Helvetica Neue"/>
                <a:sym typeface="Helvetica Neue"/>
              </a:rPr>
              <a:t>automatyczny start filmu</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    preload</a:t>
            </a:r>
            <a:r>
              <a:rPr lang="pl-PL" sz="1200" b="1" i="1">
                <a:solidFill>
                  <a:schemeClr val="dk1"/>
                </a:solidFill>
                <a:latin typeface="Helvetica Neue"/>
                <a:ea typeface="Helvetica Neue"/>
                <a:cs typeface="Helvetica Neue"/>
                <a:sym typeface="Helvetica Neue"/>
              </a:rPr>
              <a:t> - </a:t>
            </a:r>
            <a:r>
              <a:rPr lang="pl-PL" sz="1200">
                <a:solidFill>
                  <a:schemeClr val="dk1"/>
                </a:solidFill>
                <a:latin typeface="Helvetica Neue"/>
                <a:ea typeface="Helvetica Neue"/>
                <a:cs typeface="Helvetica Neue"/>
                <a:sym typeface="Helvetica Neue"/>
              </a:rPr>
              <a:t>określa buforowanie filmu przed jego wyświetleniem </a:t>
            </a:r>
            <a:endParaRPr/>
          </a:p>
          <a:p>
            <a:pPr marL="0" marR="0" lvl="0" indent="0" algn="l" rtl="0">
              <a:spcBef>
                <a:spcPts val="0"/>
              </a:spcBef>
              <a:spcAft>
                <a:spcPts val="0"/>
              </a:spcAft>
              <a:buNone/>
            </a:pPr>
            <a:r>
              <a:rPr lang="pl-PL" sz="1200">
                <a:solidFill>
                  <a:schemeClr val="dk1"/>
                </a:solidFill>
                <a:latin typeface="Helvetica Neue"/>
                <a:ea typeface="Helvetica Neue"/>
                <a:cs typeface="Helvetica Neue"/>
                <a:sym typeface="Helvetica Neue"/>
              </a:rPr>
              <a:t>	(przydatne przy większych plikach) </a:t>
            </a:r>
            <a:endParaRPr/>
          </a:p>
          <a:p>
            <a:pPr marL="0" marR="0" lvl="0" indent="0" algn="l" rtl="0">
              <a:spcBef>
                <a:spcPts val="0"/>
              </a:spcBef>
              <a:spcAft>
                <a:spcPts val="0"/>
              </a:spcAft>
              <a:buNone/>
            </a:pPr>
            <a:r>
              <a:rPr lang="pl-PL" sz="1200">
                <a:solidFill>
                  <a:schemeClr val="dk1"/>
                </a:solidFill>
                <a:latin typeface="Helvetica Neue"/>
                <a:ea typeface="Helvetica Neue"/>
                <a:cs typeface="Helvetica Neue"/>
                <a:sym typeface="Helvetica Neue"/>
              </a:rPr>
              <a:t>	– możliwe wartości: none (brak buforowania), </a:t>
            </a:r>
            <a:endParaRPr/>
          </a:p>
          <a:p>
            <a:pPr marL="0" marR="0" lvl="0" indent="0" algn="l" rtl="0">
              <a:spcBef>
                <a:spcPts val="0"/>
              </a:spcBef>
              <a:spcAft>
                <a:spcPts val="0"/>
              </a:spcAft>
              <a:buNone/>
            </a:pPr>
            <a:r>
              <a:rPr lang="pl-PL" sz="1200">
                <a:solidFill>
                  <a:schemeClr val="dk1"/>
                </a:solidFill>
                <a:latin typeface="Helvetica Neue"/>
                <a:ea typeface="Helvetica Neue"/>
                <a:cs typeface="Helvetica Neue"/>
                <a:sym typeface="Helvetica Neue"/>
              </a:rPr>
              <a:t>	                                auto (plik będzie buforowany), </a:t>
            </a:r>
            <a:endParaRPr/>
          </a:p>
          <a:p>
            <a:pPr marL="0" marR="0" lvl="0" indent="0" algn="l" rtl="0">
              <a:spcBef>
                <a:spcPts val="0"/>
              </a:spcBef>
              <a:spcAft>
                <a:spcPts val="0"/>
              </a:spcAft>
              <a:buNone/>
            </a:pPr>
            <a:r>
              <a:rPr lang="pl-PL" sz="1200">
                <a:solidFill>
                  <a:schemeClr val="dk1"/>
                </a:solidFill>
                <a:latin typeface="Helvetica Neue"/>
                <a:ea typeface="Helvetica Neue"/>
                <a:cs typeface="Helvetica Neue"/>
                <a:sym typeface="Helvetica Neue"/>
              </a:rPr>
              <a:t>		          metadata(jedynie metadane 				zostaną zbuforowane)</a:t>
            </a:r>
            <a:endParaRPr sz="1200" b="1" i="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pl-PL" sz="1200" b="1" i="1">
                <a:solidFill>
                  <a:schemeClr val="dk1"/>
                </a:solidFill>
                <a:latin typeface="Helvetica Neue"/>
                <a:ea typeface="Helvetica Neue"/>
                <a:cs typeface="Helvetica Neue"/>
                <a:sym typeface="Helvetica Neue"/>
              </a:rPr>
              <a:t>    </a:t>
            </a:r>
            <a:r>
              <a:rPr lang="pl-PL" sz="1200" b="1">
                <a:solidFill>
                  <a:schemeClr val="dk1"/>
                </a:solidFill>
                <a:latin typeface="Helvetica Neue"/>
                <a:ea typeface="Helvetica Neue"/>
                <a:cs typeface="Helvetica Neue"/>
                <a:sym typeface="Helvetica Neue"/>
              </a:rPr>
              <a:t>poster - </a:t>
            </a:r>
            <a:r>
              <a:rPr lang="pl-PL" sz="1200">
                <a:solidFill>
                  <a:schemeClr val="dk1"/>
                </a:solidFill>
                <a:latin typeface="Helvetica Neue"/>
                <a:ea typeface="Helvetica Neue"/>
                <a:cs typeface="Helvetica Neue"/>
                <a:sym typeface="Helvetica Neue"/>
              </a:rPr>
              <a:t> określa okładkę pliku</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    muted </a:t>
            </a:r>
            <a:r>
              <a:rPr lang="pl-PL" sz="1200">
                <a:solidFill>
                  <a:schemeClr val="dk1"/>
                </a:solidFill>
                <a:latin typeface="Helvetica Neue"/>
                <a:ea typeface="Helvetica Neue"/>
                <a:cs typeface="Helvetica Neue"/>
                <a:sym typeface="Helvetica Neue"/>
              </a:rPr>
              <a:t>- film domyślnie </a:t>
            </a:r>
            <a:r>
              <a:rPr lang="pl-PL" sz="1200">
                <a:solidFill>
                  <a:schemeClr val="lt1"/>
                </a:solidFill>
                <a:latin typeface="Helvetica Neue"/>
                <a:ea typeface="Helvetica Neue"/>
                <a:cs typeface="Helvetica Neue"/>
                <a:sym typeface="Helvetica Neue"/>
              </a:rPr>
              <a:t>wyciszony</a:t>
            </a:r>
            <a:endParaRPr/>
          </a:p>
        </p:txBody>
      </p:sp>
      <p:pic>
        <p:nvPicPr>
          <p:cNvPr id="410" name="Google Shape;410;p38"/>
          <p:cNvPicPr preferRelativeResize="0"/>
          <p:nvPr/>
        </p:nvPicPr>
        <p:blipFill rotWithShape="1">
          <a:blip r:embed="rId3">
            <a:alphaModFix/>
          </a:blip>
          <a:srcRect r="90964" b="67694"/>
          <a:stretch/>
        </p:blipFill>
        <p:spPr>
          <a:xfrm>
            <a:off x="796586" y="4449853"/>
            <a:ext cx="1175657" cy="2363190"/>
          </a:xfrm>
          <a:prstGeom prst="rect">
            <a:avLst/>
          </a:prstGeom>
          <a:noFill/>
          <a:ln>
            <a:noFill/>
          </a:ln>
        </p:spPr>
      </p:pic>
      <p:pic>
        <p:nvPicPr>
          <p:cNvPr id="411" name="Google Shape;411;p38"/>
          <p:cNvPicPr preferRelativeResize="0"/>
          <p:nvPr/>
        </p:nvPicPr>
        <p:blipFill rotWithShape="1">
          <a:blip r:embed="rId4">
            <a:alphaModFix/>
          </a:blip>
          <a:srcRect l="5492" t="32304" r="52540" b="52760"/>
          <a:stretch/>
        </p:blipFill>
        <p:spPr>
          <a:xfrm>
            <a:off x="2195736" y="5085184"/>
            <a:ext cx="5460694" cy="109252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6"/>
        <p:cNvGrpSpPr/>
        <p:nvPr/>
      </p:nvGrpSpPr>
      <p:grpSpPr>
        <a:xfrm>
          <a:off x="0" y="0"/>
          <a:ext cx="0" cy="0"/>
          <a:chOff x="0" y="0"/>
          <a:chExt cx="0" cy="0"/>
        </a:xfrm>
      </p:grpSpPr>
      <p:sp>
        <p:nvSpPr>
          <p:cNvPr id="417" name="Google Shape;417;p39"/>
          <p:cNvSpPr txBox="1">
            <a:spLocks noGrp="1"/>
          </p:cNvSpPr>
          <p:nvPr>
            <p:ph type="title"/>
          </p:nvPr>
        </p:nvSpPr>
        <p:spPr>
          <a:xfrm>
            <a:off x="1981200" y="762000"/>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Znaczniki osadzające</a:t>
            </a:r>
            <a:endParaRPr sz="4000">
              <a:solidFill>
                <a:schemeClr val="dk1"/>
              </a:solidFill>
            </a:endParaRPr>
          </a:p>
        </p:txBody>
      </p:sp>
      <p:sp>
        <p:nvSpPr>
          <p:cNvPr id="418" name="Google Shape;418;p39"/>
          <p:cNvSpPr txBox="1">
            <a:spLocks noGrp="1"/>
          </p:cNvSpPr>
          <p:nvPr>
            <p:ph type="body" idx="1"/>
          </p:nvPr>
        </p:nvSpPr>
        <p:spPr>
          <a:xfrm>
            <a:off x="1979712" y="1628800"/>
            <a:ext cx="693420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Helvetica Neue"/>
              <a:buNone/>
            </a:pPr>
            <a:r>
              <a:rPr lang="pl-PL" sz="1600">
                <a:solidFill>
                  <a:schemeClr val="dk1"/>
                </a:solidFill>
              </a:rPr>
              <a:t>Do osadzania statycznych plików graficznych na stronach www używamy znacznika nieparzystego</a:t>
            </a:r>
            <a:br>
              <a:rPr lang="pl-PL" sz="1600">
                <a:solidFill>
                  <a:schemeClr val="dk1"/>
                </a:solidFill>
              </a:rPr>
            </a:br>
            <a:endParaRPr sz="1600">
              <a:solidFill>
                <a:schemeClr val="dk1"/>
              </a:solidFill>
            </a:endParaRPr>
          </a:p>
          <a:p>
            <a:pPr marL="0" lvl="0" indent="0" algn="l" rtl="0">
              <a:spcBef>
                <a:spcPts val="320"/>
              </a:spcBef>
              <a:spcAft>
                <a:spcPts val="0"/>
              </a:spcAft>
              <a:buClr>
                <a:schemeClr val="lt2"/>
              </a:buClr>
              <a:buSzPts val="1600"/>
              <a:buFont typeface="Helvetica Neue"/>
              <a:buNone/>
            </a:pPr>
            <a:r>
              <a:rPr lang="pl-PL" sz="1600" b="1">
                <a:solidFill>
                  <a:schemeClr val="lt2"/>
                </a:solidFill>
              </a:rPr>
              <a:t>&lt;img src="lokalizacja pliku" atrybuty/&gt;</a:t>
            </a:r>
            <a:br>
              <a:rPr lang="pl-PL" sz="1600">
                <a:latin typeface="Arial"/>
                <a:ea typeface="Arial"/>
                <a:cs typeface="Arial"/>
                <a:sym typeface="Arial"/>
              </a:rPr>
            </a:br>
            <a:endParaRPr sz="1600">
              <a:latin typeface="Arial"/>
              <a:ea typeface="Arial"/>
              <a:cs typeface="Arial"/>
              <a:sym typeface="Arial"/>
            </a:endParaRPr>
          </a:p>
        </p:txBody>
      </p:sp>
      <p:sp>
        <p:nvSpPr>
          <p:cNvPr id="419" name="Google Shape;419;p39"/>
          <p:cNvSpPr txBox="1"/>
          <p:nvPr/>
        </p:nvSpPr>
        <p:spPr>
          <a:xfrm>
            <a:off x="4119697" y="2780928"/>
            <a:ext cx="4809507" cy="1384995"/>
          </a:xfrm>
          <a:prstGeom prst="rect">
            <a:avLst/>
          </a:prstGeom>
          <a:gradFill>
            <a:gsLst>
              <a:gs pos="0">
                <a:srgbClr val="60A5CE"/>
              </a:gs>
              <a:gs pos="2083">
                <a:srgbClr val="60A5CE"/>
              </a:gs>
              <a:gs pos="50000">
                <a:schemeClr val="lt2"/>
              </a:gs>
              <a:gs pos="100000">
                <a:srgbClr val="60A5CE"/>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Atrybuty:</a:t>
            </a: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	alt – </a:t>
            </a:r>
            <a:r>
              <a:rPr lang="pl-PL" sz="1200">
                <a:solidFill>
                  <a:schemeClr val="lt1"/>
                </a:solidFill>
                <a:latin typeface="Helvetica Neue"/>
                <a:ea typeface="Helvetica Neue"/>
                <a:cs typeface="Helvetica Neue"/>
                <a:sym typeface="Helvetica Neue"/>
              </a:rPr>
              <a:t>określenie tekstu alternatywnego, który będzie 		        wyświetlany, jeżeli obraz nie zostanie 	   	        załadowany </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	width, height – </a:t>
            </a:r>
            <a:r>
              <a:rPr lang="pl-PL" sz="1200">
                <a:solidFill>
                  <a:schemeClr val="lt1"/>
                </a:solidFill>
                <a:latin typeface="Helvetica Neue"/>
                <a:ea typeface="Helvetica Neue"/>
                <a:cs typeface="Helvetica Neue"/>
                <a:sym typeface="Helvetica Neue"/>
              </a:rPr>
              <a:t>wielkość obrazka</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	align – </a:t>
            </a:r>
            <a:r>
              <a:rPr lang="pl-PL" sz="1200">
                <a:solidFill>
                  <a:schemeClr val="lt1"/>
                </a:solidFill>
                <a:latin typeface="Helvetica Neue"/>
                <a:ea typeface="Helvetica Neue"/>
                <a:cs typeface="Helvetica Neue"/>
                <a:sym typeface="Helvetica Neue"/>
              </a:rPr>
              <a:t>określenie położenia tekstu alternatywnego</a:t>
            </a: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		left , middle , right , top 	</a:t>
            </a:r>
            <a:endParaRPr sz="1200">
              <a:solidFill>
                <a:schemeClr val="lt1"/>
              </a:solidFill>
              <a:latin typeface="Helvetica Neue"/>
              <a:ea typeface="Helvetica Neue"/>
              <a:cs typeface="Helvetica Neue"/>
              <a:sym typeface="Helvetica Neue"/>
            </a:endParaRPr>
          </a:p>
        </p:txBody>
      </p:sp>
      <p:pic>
        <p:nvPicPr>
          <p:cNvPr id="420" name="Google Shape;420;p39"/>
          <p:cNvPicPr preferRelativeResize="0"/>
          <p:nvPr/>
        </p:nvPicPr>
        <p:blipFill rotWithShape="1">
          <a:blip r:embed="rId4">
            <a:alphaModFix/>
          </a:blip>
          <a:srcRect/>
          <a:stretch/>
        </p:blipFill>
        <p:spPr>
          <a:xfrm>
            <a:off x="1979712" y="4365104"/>
            <a:ext cx="3733800" cy="2362200"/>
          </a:xfrm>
          <a:prstGeom prst="rect">
            <a:avLst/>
          </a:prstGeom>
          <a:noFill/>
          <a:ln>
            <a:noFill/>
          </a:ln>
        </p:spPr>
      </p:pic>
      <p:pic>
        <p:nvPicPr>
          <p:cNvPr id="421" name="Google Shape;421;p39"/>
          <p:cNvPicPr preferRelativeResize="0"/>
          <p:nvPr/>
        </p:nvPicPr>
        <p:blipFill rotWithShape="1">
          <a:blip r:embed="rId5">
            <a:alphaModFix/>
          </a:blip>
          <a:srcRect l="8508" t="58109" r="9711" b="18681"/>
          <a:stretch/>
        </p:blipFill>
        <p:spPr>
          <a:xfrm>
            <a:off x="4119697" y="5373216"/>
            <a:ext cx="4845132" cy="926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Etapy projektowania strony</a:t>
            </a:r>
            <a:endParaRPr/>
          </a:p>
        </p:txBody>
      </p:sp>
      <p:sp>
        <p:nvSpPr>
          <p:cNvPr id="103" name="Google Shape;103;p4"/>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80B2CB"/>
              </a:buClr>
              <a:buSzPts val="2000"/>
              <a:buFont typeface="Helvetica Neue"/>
              <a:buNone/>
            </a:pPr>
            <a:r>
              <a:rPr lang="pl-PL" sz="2000" b="1" u="sng">
                <a:solidFill>
                  <a:srgbClr val="80B2CB"/>
                </a:solidFill>
              </a:rPr>
              <a:t>Etap III – implementacja</a:t>
            </a:r>
            <a:endParaRPr/>
          </a:p>
          <a:p>
            <a:pPr marL="342900" lvl="0" indent="-342900" algn="l" rtl="0">
              <a:spcBef>
                <a:spcPts val="400"/>
              </a:spcBef>
              <a:spcAft>
                <a:spcPts val="0"/>
              </a:spcAft>
              <a:buClr>
                <a:schemeClr val="lt1"/>
              </a:buClr>
              <a:buSzPts val="2000"/>
              <a:buFont typeface="Helvetica Neue"/>
              <a:buNone/>
            </a:pPr>
            <a:endParaRPr sz="2000">
              <a:solidFill>
                <a:srgbClr val="FFC000"/>
              </a:solidFill>
            </a:endParaRPr>
          </a:p>
          <a:p>
            <a:pPr marL="342900" lvl="0" indent="-342900" algn="l" rtl="0">
              <a:spcBef>
                <a:spcPts val="400"/>
              </a:spcBef>
              <a:spcAft>
                <a:spcPts val="0"/>
              </a:spcAft>
              <a:buClr>
                <a:schemeClr val="lt1"/>
              </a:buClr>
              <a:buSzPts val="2000"/>
              <a:buFont typeface="Helvetica Neue"/>
              <a:buNone/>
            </a:pPr>
            <a:r>
              <a:rPr lang="pl-PL" sz="2000"/>
              <a:t>	Etap pracy polegający na utworzeniu strony na kartce papieru w postaci szkicu układu strony z zaznaczeniem poszczególnych jej elementów takich jak: nagłówek, nawigacja, stopka, treść itp... </a:t>
            </a:r>
            <a:br>
              <a:rPr lang="pl-PL" sz="2000"/>
            </a:br>
            <a:r>
              <a:rPr lang="pl-PL" sz="2000"/>
              <a:t>W części tej można również zaplanować kolory pierwszego planu oraz tła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0"/>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Znaczniki osadzające </a:t>
            </a:r>
            <a:endParaRPr/>
          </a:p>
        </p:txBody>
      </p:sp>
      <p:sp>
        <p:nvSpPr>
          <p:cNvPr id="427" name="Google Shape;427;p40"/>
          <p:cNvSpPr txBox="1"/>
          <p:nvPr/>
        </p:nvSpPr>
        <p:spPr>
          <a:xfrm>
            <a:off x="539552" y="1628800"/>
            <a:ext cx="8064896" cy="37548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Tabele w standardzie HTML5, pomimo iż nie zostały pominięte, to nie są mile widziane. Według obecnych standardów tworzenia stron elementy tabelaryczne tworzy się za pomocą obiektów grupujących, których charakter opisany jest w plikach CSS. Jednakże jeżeli już się tabele w standardzie znalazły to:</a:t>
            </a:r>
            <a:endParaRPr/>
          </a:p>
          <a:p>
            <a:pPr marL="0" marR="0" lvl="0" indent="0" algn="l" rtl="0">
              <a:spcBef>
                <a:spcPts val="0"/>
              </a:spcBef>
              <a:spcAft>
                <a:spcPts val="0"/>
              </a:spcAft>
              <a:buNone/>
            </a:pPr>
            <a:endParaRPr sz="1600">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Rodzaje tabel:</a:t>
            </a:r>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	1. simple table model</a:t>
            </a:r>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	2.  complex table model</a:t>
            </a:r>
            <a:endParaRPr/>
          </a:p>
          <a:p>
            <a:pPr marL="0" marR="0" lvl="0" indent="0" algn="l" rtl="0">
              <a:spcBef>
                <a:spcPts val="0"/>
              </a:spcBef>
              <a:spcAft>
                <a:spcPts val="0"/>
              </a:spcAft>
              <a:buNone/>
            </a:pPr>
            <a:endParaRPr sz="1400">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pl-PL" sz="1600" b="1">
                <a:solidFill>
                  <a:schemeClr val="lt1"/>
                </a:solidFill>
                <a:latin typeface="Helvetica Neue"/>
                <a:ea typeface="Helvetica Neue"/>
                <a:cs typeface="Helvetica Neue"/>
                <a:sym typeface="Helvetica Neue"/>
              </a:rPr>
              <a:t>Ad.1. Simple Table Model (elementy: table, caption, tr, th, td)</a:t>
            </a:r>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pl-PL" sz="1600" b="1">
                <a:solidFill>
                  <a:schemeClr val="lt1"/>
                </a:solidFill>
                <a:latin typeface="Helvetica Neue"/>
                <a:ea typeface="Helvetica Neue"/>
                <a:cs typeface="Helvetica Neue"/>
                <a:sym typeface="Helvetica Neue"/>
              </a:rPr>
              <a:t>&lt;table atrybuty&gt;</a:t>
            </a:r>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pl-PL" sz="1600" b="1">
                <a:solidFill>
                  <a:schemeClr val="lt1"/>
                </a:solidFill>
                <a:latin typeface="Helvetica Neue"/>
                <a:ea typeface="Helvetica Neue"/>
                <a:cs typeface="Helvetica Neue"/>
                <a:sym typeface="Helvetica Neue"/>
              </a:rPr>
              <a:t>&lt;/table&gt;</a:t>
            </a:r>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p:txBody>
      </p:sp>
      <p:sp>
        <p:nvSpPr>
          <p:cNvPr id="428" name="Google Shape;428;p40"/>
          <p:cNvSpPr txBox="1"/>
          <p:nvPr/>
        </p:nvSpPr>
        <p:spPr>
          <a:xfrm>
            <a:off x="4139952" y="4725144"/>
            <a:ext cx="4860032" cy="1938992"/>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pl-PL" sz="1200" b="1" dirty="0">
                <a:solidFill>
                  <a:schemeClr val="dk1"/>
                </a:solidFill>
                <a:latin typeface="Helvetica Neue"/>
                <a:ea typeface="Helvetica Neue"/>
                <a:cs typeface="Helvetica Neue"/>
                <a:sym typeface="Helvetica Neue"/>
              </a:rPr>
              <a:t>Atrybuty:</a:t>
            </a:r>
            <a:endParaRPr dirty="0"/>
          </a:p>
          <a:p>
            <a:pPr marL="0" marR="0" lvl="0" indent="0" algn="l" rtl="0">
              <a:spcBef>
                <a:spcPts val="0"/>
              </a:spcBef>
              <a:spcAft>
                <a:spcPts val="0"/>
              </a:spcAft>
              <a:buNone/>
            </a:pPr>
            <a:endParaRPr sz="12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pl-PL" sz="1200" b="1" dirty="0">
                <a:solidFill>
                  <a:schemeClr val="dk1"/>
                </a:solidFill>
                <a:latin typeface="Helvetica Neue"/>
                <a:ea typeface="Helvetica Neue"/>
                <a:cs typeface="Helvetica Neue"/>
                <a:sym typeface="Helvetica Neue"/>
              </a:rPr>
              <a:t>BORDER – Szerokość cieniowania obszaru otaczającego tabelę</a:t>
            </a:r>
            <a:endParaRPr dirty="0"/>
          </a:p>
          <a:p>
            <a:pPr marL="0" marR="0" lvl="0" indent="0" algn="l" rtl="0">
              <a:spcBef>
                <a:spcPts val="0"/>
              </a:spcBef>
              <a:spcAft>
                <a:spcPts val="0"/>
              </a:spcAft>
              <a:buNone/>
            </a:pPr>
            <a:r>
              <a:rPr lang="pl-PL" sz="1200" b="1" dirty="0">
                <a:solidFill>
                  <a:schemeClr val="dk1"/>
                </a:solidFill>
                <a:latin typeface="Helvetica Neue"/>
                <a:ea typeface="Helvetica Neue"/>
                <a:cs typeface="Helvetica Neue"/>
                <a:sym typeface="Helvetica Neue"/>
              </a:rPr>
              <a:t>CELLSPACING – Odstęp pomiędzy poszczególnymi komórkami</a:t>
            </a:r>
            <a:endParaRPr dirty="0"/>
          </a:p>
          <a:p>
            <a:pPr marL="0" marR="0" lvl="0" indent="0" algn="l" rtl="0">
              <a:spcBef>
                <a:spcPts val="0"/>
              </a:spcBef>
              <a:spcAft>
                <a:spcPts val="0"/>
              </a:spcAft>
              <a:buNone/>
            </a:pPr>
            <a:r>
              <a:rPr lang="pl-PL" sz="1200" b="1" dirty="0">
                <a:solidFill>
                  <a:schemeClr val="dk1"/>
                </a:solidFill>
                <a:latin typeface="Helvetica Neue"/>
                <a:ea typeface="Helvetica Neue"/>
                <a:cs typeface="Helvetica Neue"/>
                <a:sym typeface="Helvetica Neue"/>
              </a:rPr>
              <a:t>CELLPADDING – Odstęp pomiędzy obramowaniem a zawartością 	 	        komórki</a:t>
            </a:r>
            <a:endParaRPr dirty="0"/>
          </a:p>
          <a:p>
            <a:pPr marL="0" marR="0" lvl="0" indent="0" algn="l" rtl="0">
              <a:spcBef>
                <a:spcPts val="0"/>
              </a:spcBef>
              <a:spcAft>
                <a:spcPts val="0"/>
              </a:spcAft>
              <a:buNone/>
            </a:pPr>
            <a:r>
              <a:rPr lang="pl-PL" sz="1200" b="1" dirty="0">
                <a:solidFill>
                  <a:schemeClr val="dk1"/>
                </a:solidFill>
                <a:latin typeface="Helvetica Neue"/>
                <a:ea typeface="Helvetica Neue"/>
                <a:cs typeface="Helvetica Neue"/>
                <a:sym typeface="Helvetica Neue"/>
              </a:rPr>
              <a:t>WIDTH – Wymagana szerokość</a:t>
            </a:r>
            <a:endParaRPr dirty="0"/>
          </a:p>
          <a:p>
            <a:pPr marL="0" marR="0" lvl="0" indent="0" algn="l" rtl="0">
              <a:spcBef>
                <a:spcPts val="0"/>
              </a:spcBef>
              <a:spcAft>
                <a:spcPts val="0"/>
              </a:spcAft>
              <a:buNone/>
            </a:pPr>
            <a:r>
              <a:rPr lang="pl-PL" sz="1200" b="1" dirty="0">
                <a:solidFill>
                  <a:schemeClr val="dk1"/>
                </a:solidFill>
                <a:latin typeface="Helvetica Neue"/>
                <a:ea typeface="Helvetica Neue"/>
                <a:cs typeface="Helvetica Neue"/>
                <a:sym typeface="Helvetica Neue"/>
              </a:rPr>
              <a:t>BORDERCOLOR – Określa kolor obramowania</a:t>
            </a:r>
            <a:endParaRPr dirty="0"/>
          </a:p>
          <a:p>
            <a:pPr marL="0" marR="0" lvl="0" indent="0" algn="l" rtl="0">
              <a:spcBef>
                <a:spcPts val="0"/>
              </a:spcBef>
              <a:spcAft>
                <a:spcPts val="0"/>
              </a:spcAft>
              <a:buNone/>
            </a:pPr>
            <a:r>
              <a:rPr lang="pl-PL" sz="1200" b="1" dirty="0">
                <a:solidFill>
                  <a:schemeClr val="dk1"/>
                </a:solidFill>
                <a:latin typeface="Helvetica Neue"/>
                <a:ea typeface="Helvetica Neue"/>
                <a:cs typeface="Helvetica Neue"/>
                <a:sym typeface="Helvetica Neue"/>
              </a:rPr>
              <a:t>BORDERCOLORDARK – Określa ciemniejszy z dwóch kolorów</a:t>
            </a:r>
            <a:endParaRPr dirty="0"/>
          </a:p>
          <a:p>
            <a:pPr marL="0" marR="0" lvl="0" indent="0" algn="l" rtl="0">
              <a:spcBef>
                <a:spcPts val="0"/>
              </a:spcBef>
              <a:spcAft>
                <a:spcPts val="0"/>
              </a:spcAft>
              <a:buNone/>
            </a:pPr>
            <a:r>
              <a:rPr lang="pl-PL" sz="1200" b="1" dirty="0">
                <a:solidFill>
                  <a:schemeClr val="dk1"/>
                </a:solidFill>
                <a:latin typeface="Helvetica Neue"/>
                <a:ea typeface="Helvetica Neue"/>
                <a:cs typeface="Helvetica Neue"/>
                <a:sym typeface="Helvetica Neue"/>
              </a:rPr>
              <a:t>BORDERCOLORLIGHT – Określa jaśniejszy z dwóch kolorów</a:t>
            </a:r>
            <a:endParaRPr dirty="0"/>
          </a:p>
        </p:txBody>
      </p:sp>
      <p:sp>
        <p:nvSpPr>
          <p:cNvPr id="429" name="Google Shape;429;p40"/>
          <p:cNvSpPr/>
          <p:nvPr/>
        </p:nvSpPr>
        <p:spPr>
          <a:xfrm>
            <a:off x="2267744" y="4401108"/>
            <a:ext cx="288032" cy="648072"/>
          </a:xfrm>
          <a:prstGeom prst="rightBrace">
            <a:avLst>
              <a:gd name="adj1" fmla="val 8333"/>
              <a:gd name="adj2" fmla="val 50000"/>
            </a:avLst>
          </a:prstGeom>
          <a:gradFill>
            <a:gsLst>
              <a:gs pos="0">
                <a:srgbClr val="BFBFBF"/>
              </a:gs>
              <a:gs pos="52999">
                <a:schemeClr val="lt1"/>
              </a:gs>
              <a:gs pos="99583">
                <a:srgbClr val="BFBFBF"/>
              </a:gs>
              <a:gs pos="100000">
                <a:srgbClr val="BFBFBF"/>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430" name="Google Shape;430;p40"/>
          <p:cNvSpPr txBox="1"/>
          <p:nvPr/>
        </p:nvSpPr>
        <p:spPr>
          <a:xfrm>
            <a:off x="2672796" y="4432756"/>
            <a:ext cx="144016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Opakowanie</a:t>
            </a:r>
            <a:br>
              <a:rPr lang="pl-PL" sz="1600">
                <a:solidFill>
                  <a:schemeClr val="lt1"/>
                </a:solidFill>
                <a:latin typeface="Helvetica Neue"/>
                <a:ea typeface="Helvetica Neue"/>
                <a:cs typeface="Helvetica Neue"/>
                <a:sym typeface="Helvetica Neue"/>
              </a:rPr>
            </a:br>
            <a:r>
              <a:rPr lang="pl-PL" sz="1600">
                <a:solidFill>
                  <a:schemeClr val="lt1"/>
                </a:solidFill>
                <a:latin typeface="Helvetica Neue"/>
                <a:ea typeface="Helvetica Neue"/>
                <a:cs typeface="Helvetica Neue"/>
                <a:sym typeface="Helvetica Neue"/>
              </a:rPr>
              <a:t>tabeli</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5"/>
        <p:cNvGrpSpPr/>
        <p:nvPr/>
      </p:nvGrpSpPr>
      <p:grpSpPr>
        <a:xfrm>
          <a:off x="0" y="0"/>
          <a:ext cx="0" cy="0"/>
          <a:chOff x="0" y="0"/>
          <a:chExt cx="0" cy="0"/>
        </a:xfrm>
      </p:grpSpPr>
      <p:sp>
        <p:nvSpPr>
          <p:cNvPr id="436" name="Google Shape;436;p41"/>
          <p:cNvSpPr txBox="1">
            <a:spLocks noGrp="1"/>
          </p:cNvSpPr>
          <p:nvPr>
            <p:ph type="title"/>
          </p:nvPr>
        </p:nvSpPr>
        <p:spPr>
          <a:xfrm>
            <a:off x="1981200" y="762000"/>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Znaczniki osadzające</a:t>
            </a:r>
            <a:endParaRPr sz="4000">
              <a:solidFill>
                <a:schemeClr val="dk1"/>
              </a:solidFill>
            </a:endParaRPr>
          </a:p>
        </p:txBody>
      </p:sp>
      <p:sp>
        <p:nvSpPr>
          <p:cNvPr id="437" name="Google Shape;437;p41"/>
          <p:cNvSpPr txBox="1">
            <a:spLocks noGrp="1"/>
          </p:cNvSpPr>
          <p:nvPr>
            <p:ph type="body" idx="1"/>
          </p:nvPr>
        </p:nvSpPr>
        <p:spPr>
          <a:xfrm>
            <a:off x="1871243" y="1595701"/>
            <a:ext cx="693420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Helvetica Neue"/>
              <a:buNone/>
            </a:pPr>
            <a:r>
              <a:rPr lang="pl-PL" sz="1600">
                <a:solidFill>
                  <a:schemeClr val="dk1"/>
                </a:solidFill>
              </a:rPr>
              <a:t>Znacznik tworzący wiersz tabeli</a:t>
            </a:r>
            <a:br>
              <a:rPr lang="pl-PL" sz="1600">
                <a:solidFill>
                  <a:schemeClr val="dk1"/>
                </a:solidFill>
              </a:rPr>
            </a:br>
            <a:endParaRPr sz="1600">
              <a:solidFill>
                <a:schemeClr val="dk1"/>
              </a:solidFill>
            </a:endParaRPr>
          </a:p>
          <a:p>
            <a:pPr marL="0" lvl="0" indent="0" algn="l" rtl="0">
              <a:spcBef>
                <a:spcPts val="320"/>
              </a:spcBef>
              <a:spcAft>
                <a:spcPts val="0"/>
              </a:spcAft>
              <a:buClr>
                <a:schemeClr val="lt1"/>
              </a:buClr>
              <a:buSzPts val="1600"/>
              <a:buFont typeface="Arial"/>
              <a:buNone/>
            </a:pPr>
            <a:br>
              <a:rPr lang="pl-PL" sz="1600">
                <a:latin typeface="Arial"/>
                <a:ea typeface="Arial"/>
                <a:cs typeface="Arial"/>
                <a:sym typeface="Arial"/>
              </a:rPr>
            </a:b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solidFill>
                <a:schemeClr val="dk1"/>
              </a:solidFill>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solidFill>
                <a:schemeClr val="dk1"/>
              </a:solidFill>
              <a:latin typeface="Arial"/>
              <a:ea typeface="Arial"/>
              <a:cs typeface="Arial"/>
              <a:sym typeface="Arial"/>
            </a:endParaRPr>
          </a:p>
          <a:p>
            <a:pPr marL="0" lvl="0" indent="0" algn="l" rtl="0">
              <a:spcBef>
                <a:spcPts val="320"/>
              </a:spcBef>
              <a:spcAft>
                <a:spcPts val="0"/>
              </a:spcAft>
              <a:buClr>
                <a:schemeClr val="dk1"/>
              </a:buClr>
              <a:buSzPts val="1600"/>
              <a:buFont typeface="Arial"/>
              <a:buNone/>
            </a:pPr>
            <a:r>
              <a:rPr lang="pl-PL" sz="1600">
                <a:solidFill>
                  <a:schemeClr val="dk1"/>
                </a:solidFill>
                <a:latin typeface="Arial"/>
                <a:ea typeface="Arial"/>
                <a:cs typeface="Arial"/>
                <a:sym typeface="Arial"/>
              </a:rPr>
              <a:t>Znacznik tworzący komórkę tabeli</a:t>
            </a:r>
            <a:endParaRPr/>
          </a:p>
        </p:txBody>
      </p:sp>
      <p:sp>
        <p:nvSpPr>
          <p:cNvPr id="438" name="Google Shape;438;p41"/>
          <p:cNvSpPr txBox="1"/>
          <p:nvPr/>
        </p:nvSpPr>
        <p:spPr>
          <a:xfrm>
            <a:off x="4139952" y="2924944"/>
            <a:ext cx="4809507" cy="646331"/>
          </a:xfrm>
          <a:prstGeom prst="rect">
            <a:avLst/>
          </a:prstGeom>
          <a:gradFill>
            <a:gsLst>
              <a:gs pos="0">
                <a:srgbClr val="60A5CE"/>
              </a:gs>
              <a:gs pos="2083">
                <a:srgbClr val="60A5CE"/>
              </a:gs>
              <a:gs pos="50000">
                <a:schemeClr val="lt2"/>
              </a:gs>
              <a:gs pos="100000">
                <a:srgbClr val="60A5CE"/>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Atrybuty:</a:t>
            </a:r>
            <a:endParaRPr sz="1200" b="1">
              <a:solidFill>
                <a:schemeClr val="lt1"/>
              </a:solidFill>
              <a:latin typeface="Helvetica Neue"/>
              <a:ea typeface="Helvetica Neue"/>
              <a:cs typeface="Helvetica Neue"/>
              <a:sym typeface="Helvetica Neue"/>
            </a:endParaRPr>
          </a:p>
          <a:p>
            <a:pPr marL="0" marR="0" lvl="0" indent="0" algn="ctr" rtl="0">
              <a:spcBef>
                <a:spcPts val="0"/>
              </a:spcBef>
              <a:spcAft>
                <a:spcPts val="0"/>
              </a:spcAft>
              <a:buNone/>
            </a:pPr>
            <a:r>
              <a:rPr lang="pl-PL" sz="1200" b="1">
                <a:solidFill>
                  <a:schemeClr val="lt1"/>
                </a:solidFill>
                <a:latin typeface="Arial"/>
                <a:ea typeface="Arial"/>
                <a:cs typeface="Arial"/>
                <a:sym typeface="Arial"/>
              </a:rPr>
              <a:t>BGCOLOR </a:t>
            </a:r>
            <a:r>
              <a:rPr lang="pl-PL" sz="1200">
                <a:solidFill>
                  <a:schemeClr val="lt1"/>
                </a:solidFill>
                <a:latin typeface="Arial"/>
                <a:ea typeface="Arial"/>
                <a:cs typeface="Arial"/>
                <a:sym typeface="Arial"/>
              </a:rPr>
              <a:t>– Określa kolor tła dla całego wiersza</a:t>
            </a:r>
            <a:endParaRPr/>
          </a:p>
          <a:p>
            <a:pPr marL="0" marR="0" lvl="0" indent="0" algn="ctr" rtl="0">
              <a:spcBef>
                <a:spcPts val="0"/>
              </a:spcBef>
              <a:spcAft>
                <a:spcPts val="0"/>
              </a:spcAft>
              <a:buNone/>
            </a:pPr>
            <a:r>
              <a:rPr lang="pl-PL" sz="1200">
                <a:solidFill>
                  <a:schemeClr val="lt1"/>
                </a:solidFill>
                <a:latin typeface="Arial"/>
                <a:ea typeface="Arial"/>
                <a:cs typeface="Arial"/>
                <a:sym typeface="Arial"/>
              </a:rPr>
              <a:t>      </a:t>
            </a:r>
            <a:r>
              <a:rPr lang="pl-PL" sz="1200" b="1">
                <a:solidFill>
                  <a:schemeClr val="lt1"/>
                </a:solidFill>
                <a:latin typeface="Arial"/>
                <a:ea typeface="Arial"/>
                <a:cs typeface="Arial"/>
                <a:sym typeface="Arial"/>
              </a:rPr>
              <a:t>ALIGN  </a:t>
            </a:r>
            <a:r>
              <a:rPr lang="pl-PL" sz="1200">
                <a:solidFill>
                  <a:schemeClr val="lt1"/>
                </a:solidFill>
                <a:latin typeface="Arial"/>
                <a:ea typeface="Arial"/>
                <a:cs typeface="Arial"/>
                <a:sym typeface="Arial"/>
              </a:rPr>
              <a:t>– Wyrównanie w komórkach danego wiersza</a:t>
            </a:r>
            <a:endParaRPr/>
          </a:p>
        </p:txBody>
      </p:sp>
      <p:sp>
        <p:nvSpPr>
          <p:cNvPr id="439" name="Google Shape;439;p41"/>
          <p:cNvSpPr txBox="1"/>
          <p:nvPr/>
        </p:nvSpPr>
        <p:spPr>
          <a:xfrm>
            <a:off x="4499992" y="1988840"/>
            <a:ext cx="133722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2"/>
              </a:buClr>
              <a:buSzPts val="1600"/>
              <a:buFont typeface="Helvetica Neue"/>
              <a:buNone/>
            </a:pPr>
            <a:r>
              <a:rPr lang="pl-PL" sz="1600" b="1">
                <a:solidFill>
                  <a:schemeClr val="lt2"/>
                </a:solidFill>
                <a:latin typeface="Helvetica Neue"/>
                <a:ea typeface="Helvetica Neue"/>
                <a:cs typeface="Helvetica Neue"/>
                <a:sym typeface="Helvetica Neue"/>
              </a:rPr>
              <a:t>&lt;tr atrybuty&gt;</a:t>
            </a:r>
            <a:endParaRPr/>
          </a:p>
          <a:p>
            <a:pPr marL="0" marR="0" lvl="0" indent="0" algn="l" rtl="0">
              <a:spcBef>
                <a:spcPts val="0"/>
              </a:spcBef>
              <a:spcAft>
                <a:spcPts val="0"/>
              </a:spcAft>
              <a:buClr>
                <a:schemeClr val="lt2"/>
              </a:buClr>
              <a:buSzPts val="1600"/>
              <a:buFont typeface="Helvetica Neue"/>
              <a:buNone/>
            </a:pPr>
            <a:r>
              <a:rPr lang="pl-PL" sz="1600" b="1">
                <a:solidFill>
                  <a:schemeClr val="lt2"/>
                </a:solidFill>
                <a:latin typeface="Helvetica Neue"/>
                <a:ea typeface="Helvetica Neue"/>
                <a:cs typeface="Helvetica Neue"/>
                <a:sym typeface="Helvetica Neue"/>
              </a:rPr>
              <a:t>     …</a:t>
            </a:r>
            <a:endParaRPr/>
          </a:p>
          <a:p>
            <a:pPr marL="0" marR="0" lvl="0" indent="0" algn="l" rtl="0">
              <a:spcBef>
                <a:spcPts val="0"/>
              </a:spcBef>
              <a:spcAft>
                <a:spcPts val="0"/>
              </a:spcAft>
              <a:buClr>
                <a:schemeClr val="lt2"/>
              </a:buClr>
              <a:buSzPts val="1600"/>
              <a:buFont typeface="Helvetica Neue"/>
              <a:buNone/>
            </a:pPr>
            <a:r>
              <a:rPr lang="pl-PL" sz="1600" b="1">
                <a:solidFill>
                  <a:schemeClr val="lt2"/>
                </a:solidFill>
                <a:latin typeface="Helvetica Neue"/>
                <a:ea typeface="Helvetica Neue"/>
                <a:cs typeface="Helvetica Neue"/>
                <a:sym typeface="Helvetica Neue"/>
              </a:rPr>
              <a:t>&lt;/tr&gt;</a:t>
            </a:r>
            <a:endParaRPr sz="1600">
              <a:solidFill>
                <a:schemeClr val="dk1"/>
              </a:solidFill>
              <a:latin typeface="Helvetica Neue"/>
              <a:ea typeface="Helvetica Neue"/>
              <a:cs typeface="Helvetica Neue"/>
              <a:sym typeface="Helvetica Neue"/>
            </a:endParaRPr>
          </a:p>
        </p:txBody>
      </p:sp>
      <p:sp>
        <p:nvSpPr>
          <p:cNvPr id="440" name="Google Shape;440;p41"/>
          <p:cNvSpPr txBox="1"/>
          <p:nvPr/>
        </p:nvSpPr>
        <p:spPr>
          <a:xfrm>
            <a:off x="4655416" y="4509120"/>
            <a:ext cx="13821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2"/>
              </a:buClr>
              <a:buSzPts val="1600"/>
              <a:buFont typeface="Helvetica Neue"/>
              <a:buNone/>
            </a:pPr>
            <a:r>
              <a:rPr lang="pl-PL" sz="1600" b="1">
                <a:solidFill>
                  <a:schemeClr val="lt2"/>
                </a:solidFill>
                <a:latin typeface="Helvetica Neue"/>
                <a:ea typeface="Helvetica Neue"/>
                <a:cs typeface="Helvetica Neue"/>
                <a:sym typeface="Helvetica Neue"/>
              </a:rPr>
              <a:t>&lt;td atrybuty&gt;</a:t>
            </a:r>
            <a:endParaRPr/>
          </a:p>
          <a:p>
            <a:pPr marL="0" marR="0" lvl="0" indent="0" algn="l" rtl="0">
              <a:spcBef>
                <a:spcPts val="0"/>
              </a:spcBef>
              <a:spcAft>
                <a:spcPts val="0"/>
              </a:spcAft>
              <a:buClr>
                <a:schemeClr val="lt2"/>
              </a:buClr>
              <a:buSzPts val="1600"/>
              <a:buFont typeface="Helvetica Neue"/>
              <a:buNone/>
            </a:pPr>
            <a:r>
              <a:rPr lang="pl-PL" sz="1600" b="1">
                <a:solidFill>
                  <a:schemeClr val="lt2"/>
                </a:solidFill>
                <a:latin typeface="Helvetica Neue"/>
                <a:ea typeface="Helvetica Neue"/>
                <a:cs typeface="Helvetica Neue"/>
                <a:sym typeface="Helvetica Neue"/>
              </a:rPr>
              <a:t>     …</a:t>
            </a:r>
            <a:endParaRPr/>
          </a:p>
          <a:p>
            <a:pPr marL="0" marR="0" lvl="0" indent="0" algn="l" rtl="0">
              <a:spcBef>
                <a:spcPts val="0"/>
              </a:spcBef>
              <a:spcAft>
                <a:spcPts val="0"/>
              </a:spcAft>
              <a:buClr>
                <a:schemeClr val="lt2"/>
              </a:buClr>
              <a:buSzPts val="1600"/>
              <a:buFont typeface="Helvetica Neue"/>
              <a:buNone/>
            </a:pPr>
            <a:r>
              <a:rPr lang="pl-PL" sz="1600" b="1">
                <a:solidFill>
                  <a:schemeClr val="lt2"/>
                </a:solidFill>
                <a:latin typeface="Helvetica Neue"/>
                <a:ea typeface="Helvetica Neue"/>
                <a:cs typeface="Helvetica Neue"/>
                <a:sym typeface="Helvetica Neue"/>
              </a:rPr>
              <a:t>&lt;/td&gt;</a:t>
            </a:r>
            <a:endParaRPr sz="1600">
              <a:solidFill>
                <a:schemeClr val="dk1"/>
              </a:solidFill>
              <a:latin typeface="Helvetica Neue"/>
              <a:ea typeface="Helvetica Neue"/>
              <a:cs typeface="Helvetica Neue"/>
              <a:sym typeface="Helvetica Neue"/>
            </a:endParaRPr>
          </a:p>
        </p:txBody>
      </p:sp>
      <p:sp>
        <p:nvSpPr>
          <p:cNvPr id="441" name="Google Shape;441;p41"/>
          <p:cNvSpPr txBox="1"/>
          <p:nvPr/>
        </p:nvSpPr>
        <p:spPr>
          <a:xfrm>
            <a:off x="1913924" y="5517232"/>
            <a:ext cx="4809507" cy="1200329"/>
          </a:xfrm>
          <a:prstGeom prst="rect">
            <a:avLst/>
          </a:prstGeom>
          <a:gradFill>
            <a:gsLst>
              <a:gs pos="0">
                <a:srgbClr val="60A5CE"/>
              </a:gs>
              <a:gs pos="2083">
                <a:srgbClr val="60A5CE"/>
              </a:gs>
              <a:gs pos="50000">
                <a:schemeClr val="lt2"/>
              </a:gs>
              <a:gs pos="100000">
                <a:srgbClr val="60A5CE"/>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Atrybuty:</a:t>
            </a: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                 </a:t>
            </a:r>
            <a:r>
              <a:rPr lang="pl-PL" sz="1200" b="1">
                <a:solidFill>
                  <a:schemeClr val="lt1"/>
                </a:solidFill>
                <a:latin typeface="Arial"/>
                <a:ea typeface="Arial"/>
                <a:cs typeface="Arial"/>
                <a:sym typeface="Arial"/>
              </a:rPr>
              <a:t>BGCOLOR </a:t>
            </a:r>
            <a:r>
              <a:rPr lang="pl-PL" sz="1200">
                <a:solidFill>
                  <a:schemeClr val="lt1"/>
                </a:solidFill>
                <a:latin typeface="Arial"/>
                <a:ea typeface="Arial"/>
                <a:cs typeface="Arial"/>
                <a:sym typeface="Arial"/>
              </a:rPr>
              <a:t>– Określa kolor tła dla komórki</a:t>
            </a:r>
            <a:endParaRPr/>
          </a:p>
          <a:p>
            <a:pPr marL="0" marR="0" lvl="0" indent="0" algn="l" rtl="0">
              <a:spcBef>
                <a:spcPts val="0"/>
              </a:spcBef>
              <a:spcAft>
                <a:spcPts val="0"/>
              </a:spcAft>
              <a:buNone/>
            </a:pPr>
            <a:r>
              <a:rPr lang="pl-PL" sz="1200" b="1">
                <a:solidFill>
                  <a:schemeClr val="lt1"/>
                </a:solidFill>
                <a:latin typeface="Arial"/>
                <a:ea typeface="Arial"/>
                <a:cs typeface="Arial"/>
                <a:sym typeface="Arial"/>
              </a:rPr>
              <a:t>                COLSPAN – </a:t>
            </a:r>
            <a:r>
              <a:rPr lang="pl-PL" sz="1200">
                <a:solidFill>
                  <a:schemeClr val="lt1"/>
                </a:solidFill>
                <a:latin typeface="Arial"/>
                <a:ea typeface="Arial"/>
                <a:cs typeface="Arial"/>
                <a:sym typeface="Arial"/>
              </a:rPr>
              <a:t>Liczba kolumn, na które ma być rozciągnięta</a:t>
            </a:r>
            <a:br>
              <a:rPr lang="pl-PL" sz="1200">
                <a:solidFill>
                  <a:schemeClr val="lt1"/>
                </a:solidFill>
                <a:latin typeface="Arial"/>
                <a:ea typeface="Arial"/>
                <a:cs typeface="Arial"/>
                <a:sym typeface="Arial"/>
              </a:rPr>
            </a:br>
            <a:r>
              <a:rPr lang="pl-PL" sz="1200">
                <a:solidFill>
                  <a:schemeClr val="lt1"/>
                </a:solidFill>
                <a:latin typeface="Arial"/>
                <a:ea typeface="Arial"/>
                <a:cs typeface="Arial"/>
                <a:sym typeface="Arial"/>
              </a:rPr>
              <a:t> 	                komórka</a:t>
            </a:r>
            <a:endParaRPr sz="1200">
              <a:solidFill>
                <a:schemeClr val="lt1"/>
              </a:solidFill>
              <a:latin typeface="Arial"/>
              <a:ea typeface="Arial"/>
              <a:cs typeface="Arial"/>
              <a:sym typeface="Arial"/>
            </a:endParaRPr>
          </a:p>
          <a:p>
            <a:pPr marL="0" marR="0" lvl="0" indent="0" algn="l" rtl="0">
              <a:spcBef>
                <a:spcPts val="0"/>
              </a:spcBef>
              <a:spcAft>
                <a:spcPts val="0"/>
              </a:spcAft>
              <a:buNone/>
            </a:pPr>
            <a:r>
              <a:rPr lang="pl-PL" sz="1200">
                <a:solidFill>
                  <a:schemeClr val="lt1"/>
                </a:solidFill>
                <a:latin typeface="Arial"/>
                <a:ea typeface="Arial"/>
                <a:cs typeface="Arial"/>
                <a:sym typeface="Arial"/>
              </a:rPr>
              <a:t>                </a:t>
            </a:r>
            <a:r>
              <a:rPr lang="pl-PL" sz="1200" b="1">
                <a:solidFill>
                  <a:schemeClr val="lt1"/>
                </a:solidFill>
                <a:latin typeface="Arial"/>
                <a:ea typeface="Arial"/>
                <a:cs typeface="Arial"/>
                <a:sym typeface="Arial"/>
              </a:rPr>
              <a:t>ROWSPAN – </a:t>
            </a:r>
            <a:r>
              <a:rPr lang="pl-PL" sz="1200">
                <a:solidFill>
                  <a:schemeClr val="lt1"/>
                </a:solidFill>
                <a:latin typeface="Arial"/>
                <a:ea typeface="Arial"/>
                <a:cs typeface="Arial"/>
                <a:sym typeface="Arial"/>
              </a:rPr>
              <a:t>Liczba wierszy, na które ma być 	           	                 rozciągnięta komórka</a:t>
            </a:r>
            <a:endParaRPr sz="1200" b="1">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2"/>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Znaczniki osadzające </a:t>
            </a:r>
            <a:endParaRPr/>
          </a:p>
        </p:txBody>
      </p:sp>
      <p:sp>
        <p:nvSpPr>
          <p:cNvPr id="447" name="Google Shape;447;p42"/>
          <p:cNvSpPr txBox="1"/>
          <p:nvPr/>
        </p:nvSpPr>
        <p:spPr>
          <a:xfrm>
            <a:off x="539552" y="1628800"/>
            <a:ext cx="8064896"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lt1"/>
                </a:solidFill>
                <a:latin typeface="Helvetica Neue"/>
                <a:ea typeface="Helvetica Neue"/>
                <a:cs typeface="Helvetica Neue"/>
                <a:sym typeface="Helvetica Neue"/>
              </a:rPr>
              <a:t>Znacznik tworzący komórkę nagłówka</a:t>
            </a:r>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pl-PL" sz="1600" b="1">
                <a:solidFill>
                  <a:schemeClr val="lt1"/>
                </a:solidFill>
                <a:latin typeface="Helvetica Neue"/>
                <a:ea typeface="Helvetica Neue"/>
                <a:cs typeface="Helvetica Neue"/>
                <a:sym typeface="Helvetica Neue"/>
              </a:rPr>
              <a:t>Znacznik służący do utworzenia tytułu tabeli</a:t>
            </a:r>
            <a:endParaRPr/>
          </a:p>
        </p:txBody>
      </p:sp>
      <p:sp>
        <p:nvSpPr>
          <p:cNvPr id="448" name="Google Shape;448;p42"/>
          <p:cNvSpPr txBox="1"/>
          <p:nvPr/>
        </p:nvSpPr>
        <p:spPr>
          <a:xfrm>
            <a:off x="4139952" y="3005531"/>
            <a:ext cx="4860032" cy="120032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Atrybuty:</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                 BGCOLOR – Określa kolor tła dla komórki</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                COLSPAN – Liczba kolumn, na które ma być rozciągnięta</a:t>
            </a:r>
            <a:br>
              <a:rPr lang="pl-PL" sz="1200" b="1">
                <a:solidFill>
                  <a:schemeClr val="dk1"/>
                </a:solidFill>
                <a:latin typeface="Helvetica Neue"/>
                <a:ea typeface="Helvetica Neue"/>
                <a:cs typeface="Helvetica Neue"/>
                <a:sym typeface="Helvetica Neue"/>
              </a:rPr>
            </a:br>
            <a:r>
              <a:rPr lang="pl-PL" sz="1200" b="1">
                <a:solidFill>
                  <a:schemeClr val="dk1"/>
                </a:solidFill>
                <a:latin typeface="Helvetica Neue"/>
                <a:ea typeface="Helvetica Neue"/>
                <a:cs typeface="Helvetica Neue"/>
                <a:sym typeface="Helvetica Neue"/>
              </a:rPr>
              <a:t> 	                komórka</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                ROWSPAN – Liczba wierszy, na które ma być 	           	                 rozciągnięta komórka</a:t>
            </a:r>
            <a:endParaRPr/>
          </a:p>
        </p:txBody>
      </p:sp>
      <p:sp>
        <p:nvSpPr>
          <p:cNvPr id="449" name="Google Shape;449;p42"/>
          <p:cNvSpPr txBox="1"/>
          <p:nvPr/>
        </p:nvSpPr>
        <p:spPr>
          <a:xfrm>
            <a:off x="3707904" y="2116605"/>
            <a:ext cx="165618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lt1"/>
                </a:solidFill>
                <a:latin typeface="Arial"/>
                <a:ea typeface="Arial"/>
                <a:cs typeface="Arial"/>
                <a:sym typeface="Arial"/>
              </a:rPr>
              <a:t>&lt;th atrybuty&gt;</a:t>
            </a:r>
            <a:endParaRPr/>
          </a:p>
          <a:p>
            <a:pPr marL="0" marR="0" lvl="0" indent="0" algn="l" rtl="0">
              <a:spcBef>
                <a:spcPts val="0"/>
              </a:spcBef>
              <a:spcAft>
                <a:spcPts val="0"/>
              </a:spcAft>
              <a:buNone/>
            </a:pPr>
            <a:r>
              <a:rPr lang="pl-PL" sz="1600" b="1">
                <a:solidFill>
                  <a:schemeClr val="lt1"/>
                </a:solidFill>
                <a:latin typeface="Arial"/>
                <a:ea typeface="Arial"/>
                <a:cs typeface="Arial"/>
                <a:sym typeface="Arial"/>
              </a:rPr>
              <a:t>      …</a:t>
            </a:r>
            <a:endParaRPr/>
          </a:p>
          <a:p>
            <a:pPr marL="0" marR="0" lvl="0" indent="0" algn="l" rtl="0">
              <a:spcBef>
                <a:spcPts val="0"/>
              </a:spcBef>
              <a:spcAft>
                <a:spcPts val="0"/>
              </a:spcAft>
              <a:buNone/>
            </a:pPr>
            <a:r>
              <a:rPr lang="pl-PL" sz="1600" b="1">
                <a:solidFill>
                  <a:schemeClr val="lt1"/>
                </a:solidFill>
                <a:latin typeface="Arial"/>
                <a:ea typeface="Arial"/>
                <a:cs typeface="Arial"/>
                <a:sym typeface="Arial"/>
              </a:rPr>
              <a:t>&lt;/th&gt;</a:t>
            </a:r>
            <a:endParaRPr/>
          </a:p>
        </p:txBody>
      </p:sp>
      <p:sp>
        <p:nvSpPr>
          <p:cNvPr id="450" name="Google Shape;450;p42"/>
          <p:cNvSpPr txBox="1"/>
          <p:nvPr/>
        </p:nvSpPr>
        <p:spPr>
          <a:xfrm>
            <a:off x="2915816" y="4948400"/>
            <a:ext cx="349238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lt1"/>
                </a:solidFill>
                <a:latin typeface="Arial"/>
                <a:ea typeface="Arial"/>
                <a:cs typeface="Arial"/>
                <a:sym typeface="Arial"/>
              </a:rPr>
              <a:t>&lt;caption&gt;  Tytuł tabeli  &lt;/caption&gt;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5"/>
        <p:cNvGrpSpPr/>
        <p:nvPr/>
      </p:nvGrpSpPr>
      <p:grpSpPr>
        <a:xfrm>
          <a:off x="0" y="0"/>
          <a:ext cx="0" cy="0"/>
          <a:chOff x="0" y="0"/>
          <a:chExt cx="0" cy="0"/>
        </a:xfrm>
      </p:grpSpPr>
      <p:sp>
        <p:nvSpPr>
          <p:cNvPr id="456" name="Google Shape;456;p43"/>
          <p:cNvSpPr txBox="1">
            <a:spLocks noGrp="1"/>
          </p:cNvSpPr>
          <p:nvPr>
            <p:ph type="title"/>
          </p:nvPr>
        </p:nvSpPr>
        <p:spPr>
          <a:xfrm>
            <a:off x="1981200" y="762000"/>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Znaczniki osadzające</a:t>
            </a:r>
            <a:endParaRPr sz="4000">
              <a:solidFill>
                <a:schemeClr val="dk1"/>
              </a:solidFill>
            </a:endParaRPr>
          </a:p>
        </p:txBody>
      </p:sp>
      <p:sp>
        <p:nvSpPr>
          <p:cNvPr id="457" name="Google Shape;457;p43"/>
          <p:cNvSpPr txBox="1">
            <a:spLocks noGrp="1"/>
          </p:cNvSpPr>
          <p:nvPr>
            <p:ph type="body" idx="1"/>
          </p:nvPr>
        </p:nvSpPr>
        <p:spPr>
          <a:xfrm>
            <a:off x="1871243" y="1595701"/>
            <a:ext cx="693420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Helvetica Neue"/>
              <a:buNone/>
            </a:pPr>
            <a:r>
              <a:rPr lang="pl-PL" sz="1600">
                <a:solidFill>
                  <a:schemeClr val="dk1"/>
                </a:solidFill>
              </a:rPr>
              <a:t>Przykład deklaracji tabeli typu Simple Table Model</a:t>
            </a:r>
            <a:br>
              <a:rPr lang="pl-PL" sz="1600">
                <a:solidFill>
                  <a:schemeClr val="dk1"/>
                </a:solidFill>
              </a:rPr>
            </a:br>
            <a:endParaRPr sz="1600">
              <a:solidFill>
                <a:schemeClr val="dk1"/>
              </a:solidFill>
            </a:endParaRPr>
          </a:p>
          <a:p>
            <a:pPr marL="0" lvl="0" indent="0" algn="l" rtl="0">
              <a:spcBef>
                <a:spcPts val="320"/>
              </a:spcBef>
              <a:spcAft>
                <a:spcPts val="0"/>
              </a:spcAft>
              <a:buClr>
                <a:schemeClr val="lt1"/>
              </a:buClr>
              <a:buSzPts val="1600"/>
              <a:buFont typeface="Arial"/>
              <a:buNone/>
            </a:pPr>
            <a:br>
              <a:rPr lang="pl-PL" sz="1600">
                <a:latin typeface="Arial"/>
                <a:ea typeface="Arial"/>
                <a:cs typeface="Arial"/>
                <a:sym typeface="Arial"/>
              </a:rPr>
            </a:b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solidFill>
                <a:schemeClr val="dk1"/>
              </a:solidFill>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solidFill>
                <a:schemeClr val="dk1"/>
              </a:solidFill>
              <a:latin typeface="Arial"/>
              <a:ea typeface="Arial"/>
              <a:cs typeface="Arial"/>
              <a:sym typeface="Arial"/>
            </a:endParaRPr>
          </a:p>
        </p:txBody>
      </p:sp>
      <p:pic>
        <p:nvPicPr>
          <p:cNvPr id="458" name="Google Shape;458;p43"/>
          <p:cNvPicPr preferRelativeResize="0"/>
          <p:nvPr/>
        </p:nvPicPr>
        <p:blipFill rotWithShape="1">
          <a:blip r:embed="rId4">
            <a:alphaModFix/>
          </a:blip>
          <a:srcRect l="3817" t="26067" r="56937" b="16561"/>
          <a:stretch/>
        </p:blipFill>
        <p:spPr>
          <a:xfrm>
            <a:off x="1836567" y="2060847"/>
            <a:ext cx="5106389" cy="3978235"/>
          </a:xfrm>
          <a:prstGeom prst="rect">
            <a:avLst/>
          </a:prstGeom>
          <a:noFill/>
          <a:ln>
            <a:noFill/>
          </a:ln>
        </p:spPr>
      </p:pic>
      <p:pic>
        <p:nvPicPr>
          <p:cNvPr id="459" name="Google Shape;459;p43"/>
          <p:cNvPicPr preferRelativeResize="0"/>
          <p:nvPr/>
        </p:nvPicPr>
        <p:blipFill rotWithShape="1">
          <a:blip r:embed="rId5">
            <a:alphaModFix/>
          </a:blip>
          <a:srcRect t="26463"/>
          <a:stretch/>
        </p:blipFill>
        <p:spPr>
          <a:xfrm>
            <a:off x="5158680" y="5260768"/>
            <a:ext cx="3733800" cy="141489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4"/>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Znaczniki osadzające </a:t>
            </a:r>
            <a:endParaRPr/>
          </a:p>
        </p:txBody>
      </p:sp>
      <p:sp>
        <p:nvSpPr>
          <p:cNvPr id="465" name="Google Shape;465;p44"/>
          <p:cNvSpPr txBox="1"/>
          <p:nvPr/>
        </p:nvSpPr>
        <p:spPr>
          <a:xfrm>
            <a:off x="539552" y="1628800"/>
            <a:ext cx="8064896"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lt1"/>
                </a:solidFill>
                <a:latin typeface="Helvetica Neue"/>
                <a:ea typeface="Helvetica Neue"/>
                <a:cs typeface="Helvetica Neue"/>
                <a:sym typeface="Helvetica Neue"/>
              </a:rPr>
              <a:t>Ad.2. Complex Table Model (elementy: </a:t>
            </a:r>
            <a:r>
              <a:rPr lang="pl-PL" sz="1600">
                <a:solidFill>
                  <a:schemeClr val="lt1"/>
                </a:solidFill>
                <a:latin typeface="Helvetica Neue"/>
                <a:ea typeface="Helvetica Neue"/>
                <a:cs typeface="Helvetica Neue"/>
                <a:sym typeface="Helvetica Neue"/>
              </a:rPr>
              <a:t>table</a:t>
            </a:r>
            <a:r>
              <a:rPr lang="pl-PL" sz="1600" b="1">
                <a:solidFill>
                  <a:schemeClr val="lt1"/>
                </a:solidFill>
                <a:latin typeface="Helvetica Neue"/>
                <a:ea typeface="Helvetica Neue"/>
                <a:cs typeface="Helvetica Neue"/>
                <a:sym typeface="Helvetica Neue"/>
              </a:rPr>
              <a:t>, </a:t>
            </a:r>
            <a:r>
              <a:rPr lang="pl-PL" sz="1600" b="1">
                <a:solidFill>
                  <a:srgbClr val="FFFF00"/>
                </a:solidFill>
                <a:latin typeface="Helvetica Neue"/>
                <a:ea typeface="Helvetica Neue"/>
                <a:cs typeface="Helvetica Neue"/>
                <a:sym typeface="Helvetica Neue"/>
              </a:rPr>
              <a:t>colgroup</a:t>
            </a:r>
            <a:r>
              <a:rPr lang="pl-PL" sz="1600" b="1">
                <a:solidFill>
                  <a:schemeClr val="lt1"/>
                </a:solidFill>
                <a:latin typeface="Helvetica Neue"/>
                <a:ea typeface="Helvetica Neue"/>
                <a:cs typeface="Helvetica Neue"/>
                <a:sym typeface="Helvetica Neue"/>
              </a:rPr>
              <a:t>, </a:t>
            </a:r>
            <a:r>
              <a:rPr lang="pl-PL" sz="1600" b="1">
                <a:solidFill>
                  <a:srgbClr val="FFFF00"/>
                </a:solidFill>
                <a:latin typeface="Helvetica Neue"/>
                <a:ea typeface="Helvetica Neue"/>
                <a:cs typeface="Helvetica Neue"/>
                <a:sym typeface="Helvetica Neue"/>
              </a:rPr>
              <a:t>col</a:t>
            </a:r>
            <a:r>
              <a:rPr lang="pl-PL" sz="1600" b="1">
                <a:solidFill>
                  <a:schemeClr val="lt1"/>
                </a:solidFill>
                <a:latin typeface="Helvetica Neue"/>
                <a:ea typeface="Helvetica Neue"/>
                <a:cs typeface="Helvetica Neue"/>
                <a:sym typeface="Helvetica Neue"/>
              </a:rPr>
              <a:t>, </a:t>
            </a:r>
            <a:r>
              <a:rPr lang="pl-PL" sz="1600">
                <a:solidFill>
                  <a:schemeClr val="lt1"/>
                </a:solidFill>
                <a:latin typeface="Helvetica Neue"/>
                <a:ea typeface="Helvetica Neue"/>
                <a:cs typeface="Helvetica Neue"/>
                <a:sym typeface="Helvetica Neue"/>
              </a:rPr>
              <a:t>caption</a:t>
            </a:r>
            <a:r>
              <a:rPr lang="pl-PL" sz="1600" b="1">
                <a:solidFill>
                  <a:schemeClr val="lt1"/>
                </a:solidFill>
                <a:latin typeface="Helvetica Neue"/>
                <a:ea typeface="Helvetica Neue"/>
                <a:cs typeface="Helvetica Neue"/>
                <a:sym typeface="Helvetica Neue"/>
              </a:rPr>
              <a:t>, </a:t>
            </a:r>
            <a:r>
              <a:rPr lang="pl-PL" sz="1600" b="1">
                <a:solidFill>
                  <a:srgbClr val="FFFF00"/>
                </a:solidFill>
                <a:latin typeface="Helvetica Neue"/>
                <a:ea typeface="Helvetica Neue"/>
                <a:cs typeface="Helvetica Neue"/>
                <a:sym typeface="Helvetica Neue"/>
              </a:rPr>
              <a:t>thead</a:t>
            </a:r>
            <a:r>
              <a:rPr lang="pl-PL" sz="1600" b="1">
                <a:solidFill>
                  <a:schemeClr val="lt1"/>
                </a:solidFill>
                <a:latin typeface="Helvetica Neue"/>
                <a:ea typeface="Helvetica Neue"/>
                <a:cs typeface="Helvetica Neue"/>
                <a:sym typeface="Helvetica Neue"/>
              </a:rPr>
              <a:t>, </a:t>
            </a:r>
            <a:r>
              <a:rPr lang="pl-PL" sz="1600" b="1">
                <a:solidFill>
                  <a:srgbClr val="FFFF00"/>
                </a:solidFill>
                <a:latin typeface="Helvetica Neue"/>
                <a:ea typeface="Helvetica Neue"/>
                <a:cs typeface="Helvetica Neue"/>
                <a:sym typeface="Helvetica Neue"/>
              </a:rPr>
              <a:t>tbody</a:t>
            </a:r>
            <a:r>
              <a:rPr lang="pl-PL" sz="1600" b="1">
                <a:solidFill>
                  <a:schemeClr val="lt1"/>
                </a:solidFill>
                <a:latin typeface="Helvetica Neue"/>
                <a:ea typeface="Helvetica Neue"/>
                <a:cs typeface="Helvetica Neue"/>
                <a:sym typeface="Helvetica Neue"/>
              </a:rPr>
              <a:t>, </a:t>
            </a:r>
            <a:r>
              <a:rPr lang="pl-PL" sz="1600" b="1">
                <a:solidFill>
                  <a:srgbClr val="FFFF00"/>
                </a:solidFill>
                <a:latin typeface="Helvetica Neue"/>
                <a:ea typeface="Helvetica Neue"/>
                <a:cs typeface="Helvetica Neue"/>
                <a:sym typeface="Helvetica Neue"/>
              </a:rPr>
              <a:t>tfoot</a:t>
            </a:r>
            <a:r>
              <a:rPr lang="pl-PL" sz="1600" b="1">
                <a:solidFill>
                  <a:schemeClr val="lt1"/>
                </a:solidFill>
                <a:latin typeface="Helvetica Neue"/>
                <a:ea typeface="Helvetica Neue"/>
                <a:cs typeface="Helvetica Neue"/>
                <a:sym typeface="Helvetica Neue"/>
              </a:rPr>
              <a:t>, 		             </a:t>
            </a:r>
            <a:r>
              <a:rPr lang="pl-PL" sz="1600">
                <a:solidFill>
                  <a:schemeClr val="lt1"/>
                </a:solidFill>
                <a:latin typeface="Helvetica Neue"/>
                <a:ea typeface="Helvetica Neue"/>
                <a:cs typeface="Helvetica Neue"/>
                <a:sym typeface="Helvetica Neue"/>
              </a:rPr>
              <a:t>tr, th, td</a:t>
            </a:r>
            <a:r>
              <a:rPr lang="pl-PL" sz="1600" b="1">
                <a:solidFill>
                  <a:schemeClr val="lt1"/>
                </a:solidFill>
                <a:latin typeface="Helvetica Neue"/>
                <a:ea typeface="Helvetica Neue"/>
                <a:cs typeface="Helvetica Neue"/>
                <a:sym typeface="Helvetica Neue"/>
              </a:rPr>
              <a:t>)</a:t>
            </a:r>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r>
              <a:rPr lang="pl-PL" sz="1600" b="1">
                <a:solidFill>
                  <a:schemeClr val="lt1"/>
                </a:solidFill>
                <a:latin typeface="Helvetica Neue"/>
                <a:ea typeface="Helvetica Neue"/>
                <a:cs typeface="Helvetica Neue"/>
                <a:sym typeface="Helvetica Neue"/>
              </a:rPr>
              <a:t>Element grupujący nagłówek  kolumny tabeli</a:t>
            </a:r>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p:txBody>
      </p:sp>
      <p:sp>
        <p:nvSpPr>
          <p:cNvPr id="466" name="Google Shape;466;p44"/>
          <p:cNvSpPr txBox="1"/>
          <p:nvPr/>
        </p:nvSpPr>
        <p:spPr>
          <a:xfrm>
            <a:off x="539552" y="3356992"/>
            <a:ext cx="8136900" cy="3232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Atrybuty (standard HTML5):</a:t>
            </a:r>
            <a:endParaRPr/>
          </a:p>
          <a:p>
            <a:pPr marL="0" marR="0" lvl="0" indent="0" algn="l" rtl="0">
              <a:spcBef>
                <a:spcPts val="0"/>
              </a:spcBef>
              <a:spcAft>
                <a:spcPts val="0"/>
              </a:spcAft>
              <a:buNone/>
            </a:pPr>
            <a:endParaRPr sz="12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Contenteditable - 	</a:t>
            </a:r>
            <a:r>
              <a:rPr lang="pl-PL" sz="1200">
                <a:solidFill>
                  <a:schemeClr val="dk1"/>
                </a:solidFill>
                <a:latin typeface="Helvetica Neue"/>
                <a:ea typeface="Helvetica Neue"/>
                <a:cs typeface="Helvetica Neue"/>
                <a:sym typeface="Helvetica Neue"/>
              </a:rPr>
              <a:t>określa, czy użytkownik może edytować zawartość, czy też nie</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contextmenu</a:t>
            </a:r>
            <a:endParaRPr sz="12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ID - 			</a:t>
            </a:r>
            <a:r>
              <a:rPr lang="pl-PL" sz="1200">
                <a:solidFill>
                  <a:schemeClr val="dk1"/>
                </a:solidFill>
                <a:latin typeface="Helvetica Neue"/>
                <a:ea typeface="Helvetica Neue"/>
                <a:cs typeface="Helvetica Neue"/>
                <a:sym typeface="Helvetica Neue"/>
              </a:rPr>
              <a:t>określa menu kontekstowe dla elementu (pod prawym przyciskiem myszy)</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Draggable - 		</a:t>
            </a:r>
            <a:r>
              <a:rPr lang="pl-PL" sz="1200">
                <a:solidFill>
                  <a:schemeClr val="dk1"/>
                </a:solidFill>
                <a:latin typeface="Helvetica Neue"/>
                <a:ea typeface="Helvetica Neue"/>
                <a:cs typeface="Helvetica Neue"/>
                <a:sym typeface="Helvetica Neue"/>
              </a:rPr>
              <a:t>określa, czy element może być przeciągany</a:t>
            </a:r>
            <a:endParaRPr sz="12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Dropzone – 		</a:t>
            </a:r>
            <a:r>
              <a:rPr lang="pl-PL" sz="1200">
                <a:solidFill>
                  <a:schemeClr val="dk1"/>
                </a:solidFill>
                <a:latin typeface="Helvetica Neue"/>
                <a:ea typeface="Helvetica Neue"/>
                <a:cs typeface="Helvetica Neue"/>
                <a:sym typeface="Helvetica Neue"/>
              </a:rPr>
              <a:t>określa, co dzieje się po przeciągnięciu i upuszczeniu elementu na inny element</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Hidden - 		</a:t>
            </a:r>
            <a:r>
              <a:rPr lang="pl-PL" sz="1200">
                <a:solidFill>
                  <a:schemeClr val="dk1"/>
                </a:solidFill>
                <a:latin typeface="Helvetica Neue"/>
                <a:ea typeface="Helvetica Neue"/>
                <a:cs typeface="Helvetica Neue"/>
                <a:sym typeface="Helvetica Neue"/>
              </a:rPr>
              <a:t>element z tym atrybutem nie jest wyświetlany</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Inert - 		</a:t>
            </a:r>
            <a:r>
              <a:rPr lang="pl-PL" sz="1200">
                <a:solidFill>
                  <a:schemeClr val="dk1"/>
                </a:solidFill>
                <a:latin typeface="Helvetica Neue"/>
                <a:ea typeface="Helvetica Neue"/>
                <a:cs typeface="Helvetica Neue"/>
                <a:sym typeface="Helvetica Neue"/>
              </a:rPr>
              <a:t>powoduje, że element jest nieczynny i jest niewyświetlany w przeglądarce</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Spellcheck - 	</a:t>
            </a:r>
            <a:r>
              <a:rPr lang="pl-PL" sz="1200">
                <a:solidFill>
                  <a:schemeClr val="dk1"/>
                </a:solidFill>
                <a:latin typeface="Helvetica Neue"/>
                <a:ea typeface="Helvetica Neue"/>
                <a:cs typeface="Helvetica Neue"/>
                <a:sym typeface="Helvetica Neue"/>
              </a:rPr>
              <a:t>określa, czy element ma mieć sprawdzaną pisownię</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Translate - 		</a:t>
            </a:r>
            <a:r>
              <a:rPr lang="pl-PL" sz="1200">
                <a:solidFill>
                  <a:schemeClr val="dk1"/>
                </a:solidFill>
                <a:latin typeface="Helvetica Neue"/>
                <a:ea typeface="Helvetica Neue"/>
                <a:cs typeface="Helvetica Neue"/>
                <a:sym typeface="Helvetica Neue"/>
              </a:rPr>
              <a:t>wskazuje, czy element i jego potomkowie są tłumaczone, gdyby podjęto decyzję </a:t>
            </a:r>
            <a:endParaRPr sz="1200">
              <a:solidFill>
                <a:schemeClr val="dk1"/>
              </a:solidFill>
              <a:latin typeface="Helvetica Neue"/>
              <a:ea typeface="Helvetica Neue"/>
              <a:cs typeface="Helvetica Neue"/>
              <a:sym typeface="Helvetica Neue"/>
            </a:endParaRPr>
          </a:p>
          <a:p>
            <a:pPr marL="0" marR="0" lvl="0" indent="457200" algn="l" rtl="0">
              <a:spcBef>
                <a:spcPts val="0"/>
              </a:spcBef>
              <a:spcAft>
                <a:spcPts val="0"/>
              </a:spcAft>
              <a:buNone/>
            </a:pPr>
            <a:r>
              <a:rPr lang="pl-PL" sz="1200">
                <a:solidFill>
                  <a:schemeClr val="dk1"/>
                </a:solidFill>
                <a:latin typeface="Helvetica Neue"/>
                <a:ea typeface="Helvetica Neue"/>
                <a:cs typeface="Helvetica Neue"/>
                <a:sym typeface="Helvetica Neue"/>
              </a:rPr>
              <a:t>		o lokalizacji. Gdy brak wartości, atrybut przyjmuje wartość atrybutu elementu nadrzędnego</a:t>
            </a:r>
            <a:endParaRPr sz="12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Class - 		</a:t>
            </a:r>
            <a:r>
              <a:rPr lang="pl-PL" sz="1200">
                <a:solidFill>
                  <a:schemeClr val="dk1"/>
                </a:solidFill>
                <a:latin typeface="Helvetica Neue"/>
                <a:ea typeface="Helvetica Neue"/>
                <a:cs typeface="Helvetica Neue"/>
                <a:sym typeface="Helvetica Neue"/>
              </a:rPr>
              <a:t>pozwala wstawić deklarację klasy stylu </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Id - 			</a:t>
            </a:r>
            <a:r>
              <a:rPr lang="pl-PL" sz="1200">
                <a:solidFill>
                  <a:schemeClr val="dk1"/>
                </a:solidFill>
                <a:latin typeface="Helvetica Neue"/>
                <a:ea typeface="Helvetica Neue"/>
                <a:cs typeface="Helvetica Neue"/>
                <a:sym typeface="Helvetica Neue"/>
              </a:rPr>
              <a:t>opatruje element unikatowym w dokumencie </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Style - 		</a:t>
            </a:r>
            <a:r>
              <a:rPr lang="pl-PL" sz="1200">
                <a:solidFill>
                  <a:schemeClr val="dk1"/>
                </a:solidFill>
                <a:latin typeface="Helvetica Neue"/>
                <a:ea typeface="Helvetica Neue"/>
                <a:cs typeface="Helvetica Neue"/>
                <a:sym typeface="Helvetica Neue"/>
              </a:rPr>
              <a:t>pozwala wstawić definicję stylu </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Title - 		</a:t>
            </a:r>
            <a:r>
              <a:rPr lang="pl-PL" sz="1200">
                <a:solidFill>
                  <a:schemeClr val="dk1"/>
                </a:solidFill>
                <a:latin typeface="Helvetica Neue"/>
                <a:ea typeface="Helvetica Neue"/>
                <a:cs typeface="Helvetica Neue"/>
                <a:sym typeface="Helvetica Neue"/>
              </a:rPr>
              <a:t>pozwala uzyskać "dymek" z informacją pomocniczą o danym elemencie</a:t>
            </a:r>
            <a:endParaRPr/>
          </a:p>
          <a:p>
            <a:pPr marL="0" marR="0" lvl="0" indent="0" algn="l" rtl="0">
              <a:spcBef>
                <a:spcPts val="0"/>
              </a:spcBef>
              <a:spcAft>
                <a:spcPts val="0"/>
              </a:spcAft>
              <a:buNone/>
            </a:pPr>
            <a:endParaRPr sz="1200">
              <a:solidFill>
                <a:schemeClr val="dk1"/>
              </a:solidFill>
              <a:latin typeface="Helvetica Neue"/>
              <a:ea typeface="Helvetica Neue"/>
              <a:cs typeface="Helvetica Neue"/>
              <a:sym typeface="Helvetica Neue"/>
            </a:endParaRPr>
          </a:p>
        </p:txBody>
      </p:sp>
      <p:sp>
        <p:nvSpPr>
          <p:cNvPr id="467" name="Google Shape;467;p44"/>
          <p:cNvSpPr txBox="1"/>
          <p:nvPr/>
        </p:nvSpPr>
        <p:spPr>
          <a:xfrm>
            <a:off x="3347864" y="2851291"/>
            <a:ext cx="208823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lt1"/>
                </a:solidFill>
                <a:latin typeface="Helvetica Neue"/>
                <a:ea typeface="Helvetica Neue"/>
                <a:cs typeface="Helvetica Neue"/>
                <a:sym typeface="Helvetica Neue"/>
              </a:rPr>
              <a:t>&lt;thead&gt; … &lt;/thead&gt;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2"/>
        <p:cNvGrpSpPr/>
        <p:nvPr/>
      </p:nvGrpSpPr>
      <p:grpSpPr>
        <a:xfrm>
          <a:off x="0" y="0"/>
          <a:ext cx="0" cy="0"/>
          <a:chOff x="0" y="0"/>
          <a:chExt cx="0" cy="0"/>
        </a:xfrm>
      </p:grpSpPr>
      <p:sp>
        <p:nvSpPr>
          <p:cNvPr id="473" name="Google Shape;473;p45"/>
          <p:cNvSpPr txBox="1">
            <a:spLocks noGrp="1"/>
          </p:cNvSpPr>
          <p:nvPr>
            <p:ph type="title"/>
          </p:nvPr>
        </p:nvSpPr>
        <p:spPr>
          <a:xfrm>
            <a:off x="1981200" y="762000"/>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Znaczniki osadzające</a:t>
            </a:r>
            <a:endParaRPr sz="4000">
              <a:solidFill>
                <a:schemeClr val="dk1"/>
              </a:solidFill>
            </a:endParaRPr>
          </a:p>
        </p:txBody>
      </p:sp>
      <p:sp>
        <p:nvSpPr>
          <p:cNvPr id="474" name="Google Shape;474;p45"/>
          <p:cNvSpPr txBox="1">
            <a:spLocks noGrp="1"/>
          </p:cNvSpPr>
          <p:nvPr>
            <p:ph type="body" idx="1"/>
          </p:nvPr>
        </p:nvSpPr>
        <p:spPr>
          <a:xfrm>
            <a:off x="1871243" y="1595701"/>
            <a:ext cx="693420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Helvetica Neue"/>
              <a:buNone/>
            </a:pPr>
            <a:r>
              <a:rPr lang="pl-PL" sz="1600">
                <a:solidFill>
                  <a:schemeClr val="dk1"/>
                </a:solidFill>
              </a:rPr>
              <a:t>Znacznik grupujący content tabeli</a:t>
            </a:r>
            <a:br>
              <a:rPr lang="pl-PL" sz="1600">
                <a:solidFill>
                  <a:schemeClr val="dk1"/>
                </a:solidFill>
              </a:rPr>
            </a:br>
            <a:endParaRPr sz="1600">
              <a:solidFill>
                <a:schemeClr val="dk1"/>
              </a:solidFill>
            </a:endParaRPr>
          </a:p>
          <a:p>
            <a:pPr marL="0" lvl="0" indent="0" algn="l" rtl="0">
              <a:spcBef>
                <a:spcPts val="320"/>
              </a:spcBef>
              <a:spcAft>
                <a:spcPts val="0"/>
              </a:spcAft>
              <a:buClr>
                <a:schemeClr val="lt1"/>
              </a:buClr>
              <a:buSzPts val="1600"/>
              <a:buFont typeface="Arial"/>
              <a:buNone/>
            </a:pPr>
            <a:br>
              <a:rPr lang="pl-PL" sz="1600">
                <a:latin typeface="Arial"/>
                <a:ea typeface="Arial"/>
                <a:cs typeface="Arial"/>
                <a:sym typeface="Arial"/>
              </a:rPr>
            </a:b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solidFill>
                <a:schemeClr val="dk1"/>
              </a:solidFill>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solidFill>
                <a:schemeClr val="dk1"/>
              </a:solidFill>
              <a:latin typeface="Arial"/>
              <a:ea typeface="Arial"/>
              <a:cs typeface="Arial"/>
              <a:sym typeface="Arial"/>
            </a:endParaRPr>
          </a:p>
        </p:txBody>
      </p:sp>
      <p:sp>
        <p:nvSpPr>
          <p:cNvPr id="475" name="Google Shape;475;p45"/>
          <p:cNvSpPr txBox="1"/>
          <p:nvPr/>
        </p:nvSpPr>
        <p:spPr>
          <a:xfrm>
            <a:off x="3923928" y="2060848"/>
            <a:ext cx="19442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lt2"/>
                </a:solidFill>
                <a:latin typeface="Helvetica Neue"/>
                <a:ea typeface="Helvetica Neue"/>
                <a:cs typeface="Helvetica Neue"/>
                <a:sym typeface="Helvetica Neue"/>
              </a:rPr>
              <a:t>&lt;tbody&gt; … &lt;/tbody&gt;</a:t>
            </a:r>
            <a:endParaRPr/>
          </a:p>
        </p:txBody>
      </p:sp>
      <p:sp>
        <p:nvSpPr>
          <p:cNvPr id="476" name="Google Shape;476;p45"/>
          <p:cNvSpPr txBox="1"/>
          <p:nvPr/>
        </p:nvSpPr>
        <p:spPr>
          <a:xfrm>
            <a:off x="1979712" y="2564904"/>
            <a:ext cx="6912900" cy="3971100"/>
          </a:xfrm>
          <a:prstGeom prst="rect">
            <a:avLst/>
          </a:prstGeom>
          <a:gradFill>
            <a:gsLst>
              <a:gs pos="0">
                <a:srgbClr val="60A5CE"/>
              </a:gs>
              <a:gs pos="2083">
                <a:srgbClr val="60A5CE"/>
              </a:gs>
              <a:gs pos="50000">
                <a:schemeClr val="lt2"/>
              </a:gs>
              <a:gs pos="100000">
                <a:srgbClr val="60A5CE"/>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Atrybuty (standard HTML5):</a:t>
            </a:r>
            <a:endParaRPr/>
          </a:p>
          <a:p>
            <a:pPr marL="0" marR="0" lvl="0" indent="0" algn="l" rtl="0">
              <a:spcBef>
                <a:spcPts val="0"/>
              </a:spcBef>
              <a:spcAft>
                <a:spcPts val="0"/>
              </a:spcAft>
              <a:buClr>
                <a:schemeClr val="dk1"/>
              </a:buClr>
              <a:buSzPts val="1200"/>
              <a:buFont typeface="Arial"/>
              <a:buNone/>
            </a:pP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Contenteditable - 	określa, czy użytkownik może edytować zawartość, czy też nie</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contextmenu	</a:t>
            </a: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ID - 			określa menu kontekstowe dla elementu (pod prawym przyciskiem </a:t>
            </a: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			myszy)</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Draggable - 		określa, czy element może być przeciągany</a:t>
            </a: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Dropzone – 		określa, co dzieje się po przeciągnięciu i upuszczeniu elementu na inny element</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Hidden - 		element z tym atrybutem nie jest wyświetlany</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Inert - 		powoduje, że element jest nieczynny i jest nie wyświetlany w</a:t>
            </a: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 			przeglądarce</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Spellcheck - 	określa, czy element ma mieć sprawdzaną pisownię</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Translate - 		wskazuje, czy element i jego potomkowie są tłumaczone, gdyby podjęto </a:t>
            </a:r>
            <a:endParaRPr sz="1200" b="1">
              <a:solidFill>
                <a:schemeClr val="lt1"/>
              </a:solidFill>
              <a:latin typeface="Helvetica Neue"/>
              <a:ea typeface="Helvetica Neue"/>
              <a:cs typeface="Helvetica Neue"/>
              <a:sym typeface="Helvetica Neue"/>
            </a:endParaRPr>
          </a:p>
          <a:p>
            <a:pPr marL="0" marR="0" lvl="0" indent="45720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		decyzję o lokalizacji. Gdy brak wartości, atrybut przyjmuje wartość </a:t>
            </a:r>
            <a:endParaRPr sz="1200" b="1">
              <a:solidFill>
                <a:schemeClr val="lt1"/>
              </a:solidFill>
              <a:latin typeface="Helvetica Neue"/>
              <a:ea typeface="Helvetica Neue"/>
              <a:cs typeface="Helvetica Neue"/>
              <a:sym typeface="Helvetica Neue"/>
            </a:endParaRPr>
          </a:p>
          <a:p>
            <a:pPr marL="914400" marR="0" lvl="0" indent="45720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atrybutu elementu nadrzędnego</a:t>
            </a: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Class - 		pozwala wstawić deklarację klasy stylu </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Id - 			opatruje element unikatowym w dokumencie </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Style - 		pozwala wstawić definicję stylu </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Title - 		pozwala uzyskać "dymek" z informacją pomocniczą o danym elemencie</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	</a:t>
            </a:r>
            <a:endParaRPr sz="1200">
              <a:solidFill>
                <a:schemeClr val="lt1"/>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6"/>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Znaczniki osadzające </a:t>
            </a:r>
            <a:endParaRPr/>
          </a:p>
        </p:txBody>
      </p:sp>
      <p:sp>
        <p:nvSpPr>
          <p:cNvPr id="482" name="Google Shape;482;p46"/>
          <p:cNvSpPr txBox="1"/>
          <p:nvPr/>
        </p:nvSpPr>
        <p:spPr>
          <a:xfrm>
            <a:off x="539552" y="1628800"/>
            <a:ext cx="806489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lt1"/>
                </a:solidFill>
                <a:latin typeface="Helvetica Neue"/>
                <a:ea typeface="Helvetica Neue"/>
                <a:cs typeface="Helvetica Neue"/>
                <a:sym typeface="Helvetica Neue"/>
              </a:rPr>
              <a:t>Element wydzielający stopkę tabeli, która nie ulega przewijaniu</a:t>
            </a:r>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p:txBody>
      </p:sp>
      <p:sp>
        <p:nvSpPr>
          <p:cNvPr id="483" name="Google Shape;483;p46"/>
          <p:cNvSpPr txBox="1"/>
          <p:nvPr/>
        </p:nvSpPr>
        <p:spPr>
          <a:xfrm>
            <a:off x="539552" y="3356992"/>
            <a:ext cx="8136900" cy="3232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Atrybuty (standard HTML5):</a:t>
            </a:r>
            <a:endParaRPr/>
          </a:p>
          <a:p>
            <a:pPr marL="0" marR="0" lvl="0" indent="0" algn="l" rtl="0">
              <a:spcBef>
                <a:spcPts val="0"/>
              </a:spcBef>
              <a:spcAft>
                <a:spcPts val="0"/>
              </a:spcAft>
              <a:buNone/>
            </a:pPr>
            <a:endParaRPr sz="12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Contenteditable - 	</a:t>
            </a:r>
            <a:r>
              <a:rPr lang="pl-PL" sz="1200">
                <a:solidFill>
                  <a:schemeClr val="dk1"/>
                </a:solidFill>
                <a:latin typeface="Helvetica Neue"/>
                <a:ea typeface="Helvetica Neue"/>
                <a:cs typeface="Helvetica Neue"/>
                <a:sym typeface="Helvetica Neue"/>
              </a:rPr>
              <a:t>określa, czy użytkownik może edytować zawartość, czy też nie</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contextmenu	</a:t>
            </a:r>
            <a:endParaRPr sz="12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ID - 			</a:t>
            </a:r>
            <a:r>
              <a:rPr lang="pl-PL" sz="1200">
                <a:solidFill>
                  <a:schemeClr val="dk1"/>
                </a:solidFill>
                <a:latin typeface="Helvetica Neue"/>
                <a:ea typeface="Helvetica Neue"/>
                <a:cs typeface="Helvetica Neue"/>
                <a:sym typeface="Helvetica Neue"/>
              </a:rPr>
              <a:t>określa menu kontekstowe dla elementu (pod prawym przyciskiem myszy)</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Draggable - 		</a:t>
            </a:r>
            <a:r>
              <a:rPr lang="pl-PL" sz="1200">
                <a:solidFill>
                  <a:schemeClr val="dk1"/>
                </a:solidFill>
                <a:latin typeface="Helvetica Neue"/>
                <a:ea typeface="Helvetica Neue"/>
                <a:cs typeface="Helvetica Neue"/>
                <a:sym typeface="Helvetica Neue"/>
              </a:rPr>
              <a:t>określa, czy element może być przeciągany</a:t>
            </a:r>
            <a:endParaRPr sz="12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Dropzone – 		</a:t>
            </a:r>
            <a:r>
              <a:rPr lang="pl-PL" sz="1200">
                <a:solidFill>
                  <a:schemeClr val="dk1"/>
                </a:solidFill>
                <a:latin typeface="Helvetica Neue"/>
                <a:ea typeface="Helvetica Neue"/>
                <a:cs typeface="Helvetica Neue"/>
                <a:sym typeface="Helvetica Neue"/>
              </a:rPr>
              <a:t>określa, co dzieje się po przeciągnięciu i upuszczeniu elementu na inny element</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Hidden - 		</a:t>
            </a:r>
            <a:r>
              <a:rPr lang="pl-PL" sz="1200">
                <a:solidFill>
                  <a:schemeClr val="dk1"/>
                </a:solidFill>
                <a:latin typeface="Helvetica Neue"/>
                <a:ea typeface="Helvetica Neue"/>
                <a:cs typeface="Helvetica Neue"/>
                <a:sym typeface="Helvetica Neue"/>
              </a:rPr>
              <a:t>element z tym atrybutem nie jest wyświetlany</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Inert - 		</a:t>
            </a:r>
            <a:r>
              <a:rPr lang="pl-PL" sz="1200">
                <a:solidFill>
                  <a:schemeClr val="dk1"/>
                </a:solidFill>
                <a:latin typeface="Helvetica Neue"/>
                <a:ea typeface="Helvetica Neue"/>
                <a:cs typeface="Helvetica Neue"/>
                <a:sym typeface="Helvetica Neue"/>
              </a:rPr>
              <a:t>powoduje, że element jest nieczynny i jest niewyświetlany w przeglądarce</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Spellcheck - 	</a:t>
            </a:r>
            <a:r>
              <a:rPr lang="pl-PL" sz="1200">
                <a:solidFill>
                  <a:schemeClr val="dk1"/>
                </a:solidFill>
                <a:latin typeface="Helvetica Neue"/>
                <a:ea typeface="Helvetica Neue"/>
                <a:cs typeface="Helvetica Neue"/>
                <a:sym typeface="Helvetica Neue"/>
              </a:rPr>
              <a:t>określa, czy element ma mieć sprawdzaną pisownię</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Translate - 		</a:t>
            </a:r>
            <a:r>
              <a:rPr lang="pl-PL" sz="1200">
                <a:solidFill>
                  <a:schemeClr val="dk1"/>
                </a:solidFill>
                <a:latin typeface="Helvetica Neue"/>
                <a:ea typeface="Helvetica Neue"/>
                <a:cs typeface="Helvetica Neue"/>
                <a:sym typeface="Helvetica Neue"/>
              </a:rPr>
              <a:t>wskazuje, czy element i jego potomkowie są tłumaczone, gdyby podjęto decyzję 	</a:t>
            </a:r>
            <a:endParaRPr sz="12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pl-PL" sz="1200">
                <a:solidFill>
                  <a:schemeClr val="dk1"/>
                </a:solidFill>
                <a:latin typeface="Helvetica Neue"/>
                <a:ea typeface="Helvetica Neue"/>
                <a:cs typeface="Helvetica Neue"/>
                <a:sym typeface="Helvetica Neue"/>
              </a:rPr>
              <a:t>			o lokalizacji. Gdy brak wartości, atrybut przyjmuje wartość atrybutu elementu nadrzędnego</a:t>
            </a:r>
            <a:endParaRPr sz="12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Class - 		</a:t>
            </a:r>
            <a:r>
              <a:rPr lang="pl-PL" sz="1200">
                <a:solidFill>
                  <a:schemeClr val="dk1"/>
                </a:solidFill>
                <a:latin typeface="Helvetica Neue"/>
                <a:ea typeface="Helvetica Neue"/>
                <a:cs typeface="Helvetica Neue"/>
                <a:sym typeface="Helvetica Neue"/>
              </a:rPr>
              <a:t>pozwala wstawić deklarację klasy stylu </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Id - 			</a:t>
            </a:r>
            <a:r>
              <a:rPr lang="pl-PL" sz="1200">
                <a:solidFill>
                  <a:schemeClr val="dk1"/>
                </a:solidFill>
                <a:latin typeface="Helvetica Neue"/>
                <a:ea typeface="Helvetica Neue"/>
                <a:cs typeface="Helvetica Neue"/>
                <a:sym typeface="Helvetica Neue"/>
              </a:rPr>
              <a:t>opatruje element unikatowym w dokumencie </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Style - 		</a:t>
            </a:r>
            <a:r>
              <a:rPr lang="pl-PL" sz="1200">
                <a:solidFill>
                  <a:schemeClr val="dk1"/>
                </a:solidFill>
                <a:latin typeface="Helvetica Neue"/>
                <a:ea typeface="Helvetica Neue"/>
                <a:cs typeface="Helvetica Neue"/>
                <a:sym typeface="Helvetica Neue"/>
              </a:rPr>
              <a:t>pozwala wstawić definicję stylu </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Title - 		</a:t>
            </a:r>
            <a:r>
              <a:rPr lang="pl-PL" sz="1200">
                <a:solidFill>
                  <a:schemeClr val="dk1"/>
                </a:solidFill>
                <a:latin typeface="Helvetica Neue"/>
                <a:ea typeface="Helvetica Neue"/>
                <a:cs typeface="Helvetica Neue"/>
                <a:sym typeface="Helvetica Neue"/>
              </a:rPr>
              <a:t>pozwala uzyskać "dymek" z informacją pomocniczą o danym elemencie</a:t>
            </a:r>
            <a:endParaRPr/>
          </a:p>
          <a:p>
            <a:pPr marL="0" marR="0" lvl="0" indent="0" algn="l" rtl="0">
              <a:spcBef>
                <a:spcPts val="0"/>
              </a:spcBef>
              <a:spcAft>
                <a:spcPts val="0"/>
              </a:spcAft>
              <a:buNone/>
            </a:pPr>
            <a:endParaRPr sz="1200">
              <a:solidFill>
                <a:schemeClr val="dk1"/>
              </a:solidFill>
              <a:latin typeface="Helvetica Neue"/>
              <a:ea typeface="Helvetica Neue"/>
              <a:cs typeface="Helvetica Neue"/>
              <a:sym typeface="Helvetica Neue"/>
            </a:endParaRPr>
          </a:p>
        </p:txBody>
      </p:sp>
      <p:sp>
        <p:nvSpPr>
          <p:cNvPr id="484" name="Google Shape;484;p46"/>
          <p:cNvSpPr txBox="1"/>
          <p:nvPr/>
        </p:nvSpPr>
        <p:spPr>
          <a:xfrm>
            <a:off x="3347864" y="2158082"/>
            <a:ext cx="208823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lt1"/>
                </a:solidFill>
                <a:latin typeface="Helvetica Neue"/>
                <a:ea typeface="Helvetica Neue"/>
                <a:cs typeface="Helvetica Neue"/>
                <a:sym typeface="Helvetica Neue"/>
              </a:rPr>
              <a:t>&lt;tfoot&gt; … &lt;/tfoot&gt;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9"/>
        <p:cNvGrpSpPr/>
        <p:nvPr/>
      </p:nvGrpSpPr>
      <p:grpSpPr>
        <a:xfrm>
          <a:off x="0" y="0"/>
          <a:ext cx="0" cy="0"/>
          <a:chOff x="0" y="0"/>
          <a:chExt cx="0" cy="0"/>
        </a:xfrm>
      </p:grpSpPr>
      <p:sp>
        <p:nvSpPr>
          <p:cNvPr id="490" name="Google Shape;490;p47"/>
          <p:cNvSpPr txBox="1">
            <a:spLocks noGrp="1"/>
          </p:cNvSpPr>
          <p:nvPr>
            <p:ph type="title"/>
          </p:nvPr>
        </p:nvSpPr>
        <p:spPr>
          <a:xfrm>
            <a:off x="1981200" y="762000"/>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Znaczniki osadzające</a:t>
            </a:r>
            <a:endParaRPr sz="4000">
              <a:solidFill>
                <a:schemeClr val="dk1"/>
              </a:solidFill>
            </a:endParaRPr>
          </a:p>
        </p:txBody>
      </p:sp>
      <p:sp>
        <p:nvSpPr>
          <p:cNvPr id="491" name="Google Shape;491;p47"/>
          <p:cNvSpPr txBox="1">
            <a:spLocks noGrp="1"/>
          </p:cNvSpPr>
          <p:nvPr>
            <p:ph type="body" idx="1"/>
          </p:nvPr>
        </p:nvSpPr>
        <p:spPr>
          <a:xfrm>
            <a:off x="1871243" y="1595700"/>
            <a:ext cx="6934200" cy="507365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Helvetica Neue"/>
              <a:buNone/>
            </a:pPr>
            <a:r>
              <a:rPr lang="pl-PL" sz="1600">
                <a:solidFill>
                  <a:schemeClr val="dk1"/>
                </a:solidFill>
              </a:rPr>
              <a:t>Znacznik przy pomocy, którego definiuje się własności kolumny tabeli</a:t>
            </a:r>
            <a:endParaRPr/>
          </a:p>
          <a:p>
            <a:pPr marL="0" lvl="0" indent="0" algn="l" rtl="0">
              <a:spcBef>
                <a:spcPts val="320"/>
              </a:spcBef>
              <a:spcAft>
                <a:spcPts val="0"/>
              </a:spcAft>
              <a:buClr>
                <a:schemeClr val="lt1"/>
              </a:buClr>
              <a:buSzPts val="1600"/>
              <a:buFont typeface="Helvetica Neue"/>
              <a:buNone/>
            </a:pPr>
            <a:endParaRPr sz="1600">
              <a:solidFill>
                <a:schemeClr val="dk1"/>
              </a:solidFill>
            </a:endParaRPr>
          </a:p>
          <a:p>
            <a:pPr marL="0" lvl="0" indent="0" algn="l" rtl="0">
              <a:spcBef>
                <a:spcPts val="320"/>
              </a:spcBef>
              <a:spcAft>
                <a:spcPts val="0"/>
              </a:spcAft>
              <a:buClr>
                <a:schemeClr val="lt1"/>
              </a:buClr>
              <a:buSzPts val="1600"/>
              <a:buFont typeface="Arial"/>
              <a:buNone/>
            </a:pPr>
            <a:br>
              <a:rPr lang="pl-PL" sz="1600">
                <a:latin typeface="Arial"/>
                <a:ea typeface="Arial"/>
                <a:cs typeface="Arial"/>
                <a:sym typeface="Arial"/>
              </a:rPr>
            </a:b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solidFill>
                <a:schemeClr val="dk1"/>
              </a:solidFill>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solidFill>
                <a:schemeClr val="dk1"/>
              </a:solidFill>
              <a:latin typeface="Arial"/>
              <a:ea typeface="Arial"/>
              <a:cs typeface="Arial"/>
              <a:sym typeface="Arial"/>
            </a:endParaRPr>
          </a:p>
          <a:p>
            <a:pPr marL="0" lvl="0" indent="0" algn="l" rtl="0">
              <a:spcBef>
                <a:spcPts val="320"/>
              </a:spcBef>
              <a:spcAft>
                <a:spcPts val="0"/>
              </a:spcAft>
              <a:buClr>
                <a:schemeClr val="dk1"/>
              </a:buClr>
              <a:buSzPts val="1600"/>
              <a:buFont typeface="Arial"/>
              <a:buNone/>
            </a:pPr>
            <a:r>
              <a:rPr lang="pl-PL" sz="1600">
                <a:solidFill>
                  <a:schemeClr val="dk1"/>
                </a:solidFill>
                <a:latin typeface="Arial"/>
                <a:ea typeface="Arial"/>
                <a:cs typeface="Arial"/>
                <a:sym typeface="Arial"/>
              </a:rPr>
              <a:t>Element pozwalający utworzyć grupę kolumn tabeli o wspólnych własnościach</a:t>
            </a:r>
            <a:endParaRPr/>
          </a:p>
          <a:p>
            <a:pPr marL="0" lvl="0" indent="0" algn="l" rtl="0">
              <a:spcBef>
                <a:spcPts val="320"/>
              </a:spcBef>
              <a:spcAft>
                <a:spcPts val="0"/>
              </a:spcAft>
              <a:buClr>
                <a:schemeClr val="lt1"/>
              </a:buClr>
              <a:buSzPts val="1600"/>
              <a:buFont typeface="Helvetica Neue"/>
              <a:buNone/>
            </a:pPr>
            <a:endParaRPr sz="1600">
              <a:solidFill>
                <a:schemeClr val="dk1"/>
              </a:solidFill>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solidFill>
                <a:schemeClr val="dk1"/>
              </a:solidFill>
              <a:latin typeface="Arial"/>
              <a:ea typeface="Arial"/>
              <a:cs typeface="Arial"/>
              <a:sym typeface="Arial"/>
            </a:endParaRPr>
          </a:p>
        </p:txBody>
      </p:sp>
      <p:sp>
        <p:nvSpPr>
          <p:cNvPr id="492" name="Google Shape;492;p47"/>
          <p:cNvSpPr txBox="1"/>
          <p:nvPr/>
        </p:nvSpPr>
        <p:spPr>
          <a:xfrm>
            <a:off x="4355976" y="2055390"/>
            <a:ext cx="19442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lt2"/>
                </a:solidFill>
                <a:latin typeface="Helvetica Neue"/>
                <a:ea typeface="Helvetica Neue"/>
                <a:cs typeface="Helvetica Neue"/>
                <a:sym typeface="Helvetica Neue"/>
              </a:rPr>
              <a:t>&lt;col atrybuty&gt;</a:t>
            </a:r>
            <a:endParaRPr/>
          </a:p>
        </p:txBody>
      </p:sp>
      <p:sp>
        <p:nvSpPr>
          <p:cNvPr id="493" name="Google Shape;493;p47"/>
          <p:cNvSpPr txBox="1"/>
          <p:nvPr/>
        </p:nvSpPr>
        <p:spPr>
          <a:xfrm>
            <a:off x="1976245" y="2393944"/>
            <a:ext cx="6912768" cy="1569660"/>
          </a:xfrm>
          <a:prstGeom prst="rect">
            <a:avLst/>
          </a:prstGeom>
          <a:gradFill>
            <a:gsLst>
              <a:gs pos="0">
                <a:srgbClr val="60A5CE"/>
              </a:gs>
              <a:gs pos="2083">
                <a:srgbClr val="60A5CE"/>
              </a:gs>
              <a:gs pos="50000">
                <a:schemeClr val="lt2"/>
              </a:gs>
              <a:gs pos="100000">
                <a:srgbClr val="60A5CE"/>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Atrybuty :</a:t>
            </a:r>
            <a:endParaRPr/>
          </a:p>
          <a:p>
            <a:pPr marL="0" marR="0" lvl="0" indent="0" algn="l" rtl="0">
              <a:spcBef>
                <a:spcPts val="0"/>
              </a:spcBef>
              <a:spcAft>
                <a:spcPts val="0"/>
              </a:spcAft>
              <a:buClr>
                <a:schemeClr val="dk1"/>
              </a:buClr>
              <a:buSzPts val="1200"/>
              <a:buFont typeface="Arial"/>
              <a:buNone/>
            </a:pP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Align - 	</a:t>
            </a:r>
            <a:r>
              <a:rPr lang="pl-PL" sz="1200">
                <a:solidFill>
                  <a:schemeClr val="lt1"/>
                </a:solidFill>
                <a:latin typeface="Helvetica Neue"/>
                <a:ea typeface="Helvetica Neue"/>
                <a:cs typeface="Helvetica Neue"/>
                <a:sym typeface="Helvetica Neue"/>
              </a:rPr>
              <a:t>wyrównanie tekstu (niewymagany), wartości: top, bottom, left, right </a:t>
            </a:r>
            <a:endParaRPr sz="1200">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Char - 	</a:t>
            </a:r>
            <a:r>
              <a:rPr lang="pl-PL" sz="1200">
                <a:solidFill>
                  <a:schemeClr val="lt1"/>
                </a:solidFill>
                <a:latin typeface="Helvetica Neue"/>
                <a:ea typeface="Helvetica Neue"/>
                <a:cs typeface="Helvetica Neue"/>
                <a:sym typeface="Helvetica Neue"/>
              </a:rPr>
              <a:t>znak, według którego wyrównywane są znaki - wartości: przecinek, kropka, itd. </a:t>
            </a:r>
            <a:r>
              <a:rPr lang="pl-PL" sz="1200" b="1">
                <a:solidFill>
                  <a:schemeClr val="lt1"/>
                </a:solidFill>
                <a:latin typeface="Helvetica Neue"/>
                <a:ea typeface="Helvetica Neue"/>
                <a:cs typeface="Helvetica Neue"/>
                <a:sym typeface="Helvetica Neue"/>
              </a:rPr>
              <a:t>Charoff - 	</a:t>
            </a:r>
            <a:r>
              <a:rPr lang="pl-PL" sz="1200">
                <a:solidFill>
                  <a:schemeClr val="lt1"/>
                </a:solidFill>
                <a:latin typeface="Helvetica Neue"/>
                <a:ea typeface="Helvetica Neue"/>
                <a:cs typeface="Helvetica Neue"/>
                <a:sym typeface="Helvetica Neue"/>
              </a:rPr>
              <a:t>pozycja znaku wyrównania, określonego przez char</a:t>
            </a: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Span - 	</a:t>
            </a:r>
            <a:r>
              <a:rPr lang="pl-PL" sz="1200">
                <a:solidFill>
                  <a:schemeClr val="lt1"/>
                </a:solidFill>
                <a:latin typeface="Helvetica Neue"/>
                <a:ea typeface="Helvetica Neue"/>
                <a:cs typeface="Helvetica Neue"/>
                <a:sym typeface="Helvetica Neue"/>
              </a:rPr>
              <a:t>liczba kolumn, na które rozciągają się ustawienia danej kolumny</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Valign - 	</a:t>
            </a:r>
            <a:r>
              <a:rPr lang="pl-PL" sz="1200">
                <a:solidFill>
                  <a:schemeClr val="lt1"/>
                </a:solidFill>
                <a:latin typeface="Helvetica Neue"/>
                <a:ea typeface="Helvetica Neue"/>
                <a:cs typeface="Helvetica Neue"/>
                <a:sym typeface="Helvetica Neue"/>
              </a:rPr>
              <a:t>pionowe wyrównanie zawartości komórek </a:t>
            </a:r>
            <a:r>
              <a:rPr lang="pl-PL" sz="1200" b="1">
                <a:solidFill>
                  <a:schemeClr val="lt1"/>
                </a:solidFill>
                <a:latin typeface="Helvetica Neue"/>
                <a:ea typeface="Helvetica Neue"/>
                <a:cs typeface="Helvetica Neue"/>
                <a:sym typeface="Helvetica Neue"/>
              </a:rPr>
              <a:t> - </a:t>
            </a:r>
            <a:r>
              <a:rPr lang="pl-PL" sz="1200">
                <a:solidFill>
                  <a:schemeClr val="lt1"/>
                </a:solidFill>
                <a:latin typeface="Helvetica Neue"/>
                <a:ea typeface="Helvetica Neue"/>
                <a:cs typeface="Helvetica Neue"/>
                <a:sym typeface="Helvetica Neue"/>
              </a:rPr>
              <a:t>wartości: top, middle, bottom, baseline </a:t>
            </a:r>
            <a:endParaRPr sz="1200">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Width - 	</a:t>
            </a:r>
            <a:r>
              <a:rPr lang="pl-PL" sz="1200">
                <a:solidFill>
                  <a:schemeClr val="lt1"/>
                </a:solidFill>
                <a:latin typeface="Helvetica Neue"/>
                <a:ea typeface="Helvetica Neue"/>
                <a:cs typeface="Helvetica Neue"/>
                <a:sym typeface="Helvetica Neue"/>
              </a:rPr>
              <a:t>szerokość kolumny wyrażona w pikselach lub procentach </a:t>
            </a:r>
            <a:r>
              <a:rPr lang="pl-PL" sz="1200" b="1">
                <a:solidFill>
                  <a:schemeClr val="lt1"/>
                </a:solidFill>
                <a:latin typeface="Helvetica Neue"/>
                <a:ea typeface="Helvetica Neue"/>
                <a:cs typeface="Helvetica Neue"/>
                <a:sym typeface="Helvetica Neue"/>
              </a:rPr>
              <a:t>	</a:t>
            </a:r>
            <a:endParaRPr sz="1200">
              <a:solidFill>
                <a:schemeClr val="lt1"/>
              </a:solidFill>
              <a:latin typeface="Helvetica Neue"/>
              <a:ea typeface="Helvetica Neue"/>
              <a:cs typeface="Helvetica Neue"/>
              <a:sym typeface="Helvetica Neue"/>
            </a:endParaRPr>
          </a:p>
        </p:txBody>
      </p:sp>
      <p:sp>
        <p:nvSpPr>
          <p:cNvPr id="494" name="Google Shape;494;p47"/>
          <p:cNvSpPr txBox="1"/>
          <p:nvPr/>
        </p:nvSpPr>
        <p:spPr>
          <a:xfrm>
            <a:off x="3840045" y="4653136"/>
            <a:ext cx="33843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lt2"/>
                </a:solidFill>
                <a:latin typeface="Helvetica Neue"/>
                <a:ea typeface="Helvetica Neue"/>
                <a:cs typeface="Helvetica Neue"/>
                <a:sym typeface="Helvetica Neue"/>
              </a:rPr>
              <a:t>&lt;colgroup atrybuty&gt;…&lt;/colgroup&gt;</a:t>
            </a:r>
            <a:endParaRPr/>
          </a:p>
        </p:txBody>
      </p:sp>
      <p:sp>
        <p:nvSpPr>
          <p:cNvPr id="495" name="Google Shape;495;p47"/>
          <p:cNvSpPr txBox="1"/>
          <p:nvPr/>
        </p:nvSpPr>
        <p:spPr>
          <a:xfrm>
            <a:off x="1976245" y="5157192"/>
            <a:ext cx="6912768" cy="1569660"/>
          </a:xfrm>
          <a:prstGeom prst="rect">
            <a:avLst/>
          </a:prstGeom>
          <a:gradFill>
            <a:gsLst>
              <a:gs pos="0">
                <a:srgbClr val="60A5CE"/>
              </a:gs>
              <a:gs pos="2083">
                <a:srgbClr val="60A5CE"/>
              </a:gs>
              <a:gs pos="50000">
                <a:schemeClr val="lt2"/>
              </a:gs>
              <a:gs pos="100000">
                <a:srgbClr val="60A5CE"/>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Atrybuty :</a:t>
            </a:r>
            <a:endParaRPr/>
          </a:p>
          <a:p>
            <a:pPr marL="0" marR="0" lvl="0" indent="0" algn="l" rtl="0">
              <a:spcBef>
                <a:spcPts val="0"/>
              </a:spcBef>
              <a:spcAft>
                <a:spcPts val="0"/>
              </a:spcAft>
              <a:buClr>
                <a:schemeClr val="dk1"/>
              </a:buClr>
              <a:buSzPts val="1200"/>
              <a:buFont typeface="Arial"/>
              <a:buNone/>
            </a:pP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Align - 	</a:t>
            </a:r>
            <a:r>
              <a:rPr lang="pl-PL" sz="1200">
                <a:solidFill>
                  <a:schemeClr val="lt1"/>
                </a:solidFill>
                <a:latin typeface="Helvetica Neue"/>
                <a:ea typeface="Helvetica Neue"/>
                <a:cs typeface="Helvetica Neue"/>
                <a:sym typeface="Helvetica Neue"/>
              </a:rPr>
              <a:t>wyrównanie tekstu (niewymagany), wartości: top, bottom, left, right</a:t>
            </a:r>
            <a:endParaRPr sz="1200">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Char - 	</a:t>
            </a:r>
            <a:r>
              <a:rPr lang="pl-PL" sz="1200">
                <a:solidFill>
                  <a:schemeClr val="lt1"/>
                </a:solidFill>
                <a:latin typeface="Helvetica Neue"/>
                <a:ea typeface="Helvetica Neue"/>
                <a:cs typeface="Helvetica Neue"/>
                <a:sym typeface="Helvetica Neue"/>
              </a:rPr>
              <a:t>znak, według którego wyrównywane są znaki - wartości: przecinek, kropka, itd. </a:t>
            </a:r>
            <a:r>
              <a:rPr lang="pl-PL" sz="1200" b="1">
                <a:solidFill>
                  <a:schemeClr val="lt1"/>
                </a:solidFill>
                <a:latin typeface="Helvetica Neue"/>
                <a:ea typeface="Helvetica Neue"/>
                <a:cs typeface="Helvetica Neue"/>
                <a:sym typeface="Helvetica Neue"/>
              </a:rPr>
              <a:t>Charoff - 	</a:t>
            </a:r>
            <a:r>
              <a:rPr lang="pl-PL" sz="1200">
                <a:solidFill>
                  <a:schemeClr val="lt1"/>
                </a:solidFill>
                <a:latin typeface="Helvetica Neue"/>
                <a:ea typeface="Helvetica Neue"/>
                <a:cs typeface="Helvetica Neue"/>
                <a:sym typeface="Helvetica Neue"/>
              </a:rPr>
              <a:t>pozycja znaku wyrównania, określonego przez char</a:t>
            </a: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Span - 	</a:t>
            </a:r>
            <a:r>
              <a:rPr lang="pl-PL" sz="1200">
                <a:solidFill>
                  <a:schemeClr val="lt1"/>
                </a:solidFill>
                <a:latin typeface="Helvetica Neue"/>
                <a:ea typeface="Helvetica Neue"/>
                <a:cs typeface="Helvetica Neue"/>
                <a:sym typeface="Helvetica Neue"/>
              </a:rPr>
              <a:t>liczba kolumn, na które rozciągają się ustawienia danej kolumny</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Valign - 	</a:t>
            </a:r>
            <a:r>
              <a:rPr lang="pl-PL" sz="1200">
                <a:solidFill>
                  <a:schemeClr val="lt1"/>
                </a:solidFill>
                <a:latin typeface="Helvetica Neue"/>
                <a:ea typeface="Helvetica Neue"/>
                <a:cs typeface="Helvetica Neue"/>
                <a:sym typeface="Helvetica Neue"/>
              </a:rPr>
              <a:t>pionowe wyrównanie zawartości komórek </a:t>
            </a:r>
            <a:r>
              <a:rPr lang="pl-PL" sz="1200" b="1">
                <a:solidFill>
                  <a:schemeClr val="lt1"/>
                </a:solidFill>
                <a:latin typeface="Helvetica Neue"/>
                <a:ea typeface="Helvetica Neue"/>
                <a:cs typeface="Helvetica Neue"/>
                <a:sym typeface="Helvetica Neue"/>
              </a:rPr>
              <a:t> - </a:t>
            </a:r>
            <a:r>
              <a:rPr lang="pl-PL" sz="1200">
                <a:solidFill>
                  <a:schemeClr val="lt1"/>
                </a:solidFill>
                <a:latin typeface="Helvetica Neue"/>
                <a:ea typeface="Helvetica Neue"/>
                <a:cs typeface="Helvetica Neue"/>
                <a:sym typeface="Helvetica Neue"/>
              </a:rPr>
              <a:t>wartości: top, middle, bottom, baseline </a:t>
            </a:r>
            <a:endParaRPr sz="1200">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Width - 	</a:t>
            </a:r>
            <a:r>
              <a:rPr lang="pl-PL" sz="1200">
                <a:solidFill>
                  <a:schemeClr val="lt1"/>
                </a:solidFill>
                <a:latin typeface="Helvetica Neue"/>
                <a:ea typeface="Helvetica Neue"/>
                <a:cs typeface="Helvetica Neue"/>
                <a:sym typeface="Helvetica Neue"/>
              </a:rPr>
              <a:t>szerokość kolumny wyrażona w pikselach lub procentach </a:t>
            </a:r>
            <a:r>
              <a:rPr lang="pl-PL" sz="1200" b="1">
                <a:solidFill>
                  <a:schemeClr val="lt1"/>
                </a:solidFill>
                <a:latin typeface="Helvetica Neue"/>
                <a:ea typeface="Helvetica Neue"/>
                <a:cs typeface="Helvetica Neue"/>
                <a:sym typeface="Helvetica Neue"/>
              </a:rPr>
              <a:t>	</a:t>
            </a:r>
            <a:endParaRPr sz="1200">
              <a:solidFill>
                <a:schemeClr val="lt1"/>
              </a:solidFill>
              <a:latin typeface="Helvetica Neue"/>
              <a:ea typeface="Helvetica Neue"/>
              <a:cs typeface="Helvetica Neue"/>
              <a:sym typeface="Helvetica Neue"/>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8"/>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Znaczniki osadzające </a:t>
            </a:r>
            <a:endParaRPr/>
          </a:p>
        </p:txBody>
      </p:sp>
      <p:sp>
        <p:nvSpPr>
          <p:cNvPr id="501" name="Google Shape;501;p48"/>
          <p:cNvSpPr txBox="1"/>
          <p:nvPr/>
        </p:nvSpPr>
        <p:spPr>
          <a:xfrm>
            <a:off x="539552" y="1628800"/>
            <a:ext cx="8064896"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lt1"/>
                </a:solidFill>
                <a:latin typeface="Helvetica Neue"/>
                <a:ea typeface="Helvetica Neue"/>
                <a:cs typeface="Helvetica Neue"/>
                <a:sym typeface="Helvetica Neue"/>
              </a:rPr>
              <a:t>Przykład tabeli typu Complex Table Model</a:t>
            </a:r>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a:p>
            <a:pPr marL="0" marR="0" lvl="0" indent="0" algn="l" rtl="0">
              <a:spcBef>
                <a:spcPts val="0"/>
              </a:spcBef>
              <a:spcAft>
                <a:spcPts val="0"/>
              </a:spcAft>
              <a:buNone/>
            </a:pPr>
            <a:endParaRPr sz="1600" b="1">
              <a:solidFill>
                <a:schemeClr val="lt1"/>
              </a:solidFill>
              <a:latin typeface="Helvetica Neue"/>
              <a:ea typeface="Helvetica Neue"/>
              <a:cs typeface="Helvetica Neue"/>
              <a:sym typeface="Helvetica Neue"/>
            </a:endParaRPr>
          </a:p>
        </p:txBody>
      </p:sp>
      <p:pic>
        <p:nvPicPr>
          <p:cNvPr id="502" name="Google Shape;502;p48"/>
          <p:cNvPicPr preferRelativeResize="0"/>
          <p:nvPr/>
        </p:nvPicPr>
        <p:blipFill rotWithShape="1">
          <a:blip r:embed="rId3">
            <a:alphaModFix/>
          </a:blip>
          <a:srcRect l="7119" t="26545" r="35471" b="3925"/>
          <a:stretch/>
        </p:blipFill>
        <p:spPr>
          <a:xfrm>
            <a:off x="107504" y="1991993"/>
            <a:ext cx="7469580" cy="4821383"/>
          </a:xfrm>
          <a:prstGeom prst="rect">
            <a:avLst/>
          </a:prstGeom>
          <a:noFill/>
          <a:ln>
            <a:noFill/>
          </a:ln>
        </p:spPr>
      </p:pic>
      <p:pic>
        <p:nvPicPr>
          <p:cNvPr id="503" name="Google Shape;503;p48"/>
          <p:cNvPicPr preferRelativeResize="0"/>
          <p:nvPr/>
        </p:nvPicPr>
        <p:blipFill rotWithShape="1">
          <a:blip r:embed="rId4">
            <a:alphaModFix/>
          </a:blip>
          <a:srcRect/>
          <a:stretch/>
        </p:blipFill>
        <p:spPr>
          <a:xfrm>
            <a:off x="4716016" y="4662990"/>
            <a:ext cx="4219575" cy="20383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8"/>
        <p:cNvGrpSpPr/>
        <p:nvPr/>
      </p:nvGrpSpPr>
      <p:grpSpPr>
        <a:xfrm>
          <a:off x="0" y="0"/>
          <a:ext cx="0" cy="0"/>
          <a:chOff x="0" y="0"/>
          <a:chExt cx="0" cy="0"/>
        </a:xfrm>
      </p:grpSpPr>
      <p:sp>
        <p:nvSpPr>
          <p:cNvPr id="509" name="Google Shape;509;p49"/>
          <p:cNvSpPr txBox="1">
            <a:spLocks noGrp="1"/>
          </p:cNvSpPr>
          <p:nvPr>
            <p:ph type="title"/>
          </p:nvPr>
        </p:nvSpPr>
        <p:spPr>
          <a:xfrm>
            <a:off x="1981200" y="762000"/>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Znaczniki osadzające</a:t>
            </a:r>
            <a:endParaRPr sz="4000">
              <a:solidFill>
                <a:schemeClr val="dk1"/>
              </a:solidFill>
            </a:endParaRPr>
          </a:p>
        </p:txBody>
      </p:sp>
      <p:sp>
        <p:nvSpPr>
          <p:cNvPr id="510" name="Google Shape;510;p49"/>
          <p:cNvSpPr txBox="1">
            <a:spLocks noGrp="1"/>
          </p:cNvSpPr>
          <p:nvPr>
            <p:ph type="body" idx="1"/>
          </p:nvPr>
        </p:nvSpPr>
        <p:spPr>
          <a:xfrm>
            <a:off x="1871243" y="1595700"/>
            <a:ext cx="6934200" cy="507365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Helvetica Neue"/>
              <a:buNone/>
            </a:pPr>
            <a:r>
              <a:rPr lang="pl-PL" sz="1600">
                <a:solidFill>
                  <a:schemeClr val="dk1"/>
                </a:solidFill>
              </a:rPr>
              <a:t>Pływająca/osadzona – to specjalne okno, do którego wczytywane są inne strony znajdujące się na tym samym lub na innym serwerze</a:t>
            </a:r>
            <a:endParaRPr/>
          </a:p>
          <a:p>
            <a:pPr marL="0" lvl="0" indent="0" algn="l" rtl="0">
              <a:spcBef>
                <a:spcPts val="320"/>
              </a:spcBef>
              <a:spcAft>
                <a:spcPts val="0"/>
              </a:spcAft>
              <a:buClr>
                <a:schemeClr val="lt1"/>
              </a:buClr>
              <a:buSzPts val="1600"/>
              <a:buFont typeface="Helvetica Neue"/>
              <a:buNone/>
            </a:pPr>
            <a:endParaRPr sz="1600">
              <a:solidFill>
                <a:schemeClr val="dk1"/>
              </a:solidFill>
            </a:endParaRPr>
          </a:p>
          <a:p>
            <a:pPr marL="0" lvl="0" indent="0" algn="l" rtl="0">
              <a:spcBef>
                <a:spcPts val="320"/>
              </a:spcBef>
              <a:spcAft>
                <a:spcPts val="0"/>
              </a:spcAft>
              <a:buClr>
                <a:schemeClr val="lt1"/>
              </a:buClr>
              <a:buSzPts val="1600"/>
              <a:buFont typeface="Arial"/>
              <a:buNone/>
            </a:pPr>
            <a:br>
              <a:rPr lang="pl-PL" sz="1600">
                <a:latin typeface="Arial"/>
                <a:ea typeface="Arial"/>
                <a:cs typeface="Arial"/>
                <a:sym typeface="Arial"/>
              </a:rPr>
            </a:b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solidFill>
                <a:schemeClr val="dk1"/>
              </a:solidFill>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solidFill>
                <a:schemeClr val="dk1"/>
              </a:solidFill>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solidFill>
                <a:schemeClr val="dk1"/>
              </a:solidFill>
              <a:latin typeface="Arial"/>
              <a:ea typeface="Arial"/>
              <a:cs typeface="Arial"/>
              <a:sym typeface="Arial"/>
            </a:endParaRPr>
          </a:p>
        </p:txBody>
      </p:sp>
      <p:sp>
        <p:nvSpPr>
          <p:cNvPr id="511" name="Google Shape;511;p49"/>
          <p:cNvSpPr txBox="1"/>
          <p:nvPr/>
        </p:nvSpPr>
        <p:spPr>
          <a:xfrm>
            <a:off x="2915816" y="2393944"/>
            <a:ext cx="460851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lt2"/>
                </a:solidFill>
                <a:latin typeface="Helvetica Neue"/>
                <a:ea typeface="Helvetica Neue"/>
                <a:cs typeface="Helvetica Neue"/>
                <a:sym typeface="Helvetica Neue"/>
              </a:rPr>
              <a:t>&lt;iframe atrybuty&gt;tekst alternatywny&lt;/iframe&gt;</a:t>
            </a:r>
            <a:endParaRPr/>
          </a:p>
        </p:txBody>
      </p:sp>
      <p:sp>
        <p:nvSpPr>
          <p:cNvPr id="512" name="Google Shape;512;p49"/>
          <p:cNvSpPr txBox="1"/>
          <p:nvPr/>
        </p:nvSpPr>
        <p:spPr>
          <a:xfrm>
            <a:off x="1976245" y="3140968"/>
            <a:ext cx="6912768" cy="3046988"/>
          </a:xfrm>
          <a:prstGeom prst="rect">
            <a:avLst/>
          </a:prstGeom>
          <a:gradFill>
            <a:gsLst>
              <a:gs pos="0">
                <a:srgbClr val="60A5CE"/>
              </a:gs>
              <a:gs pos="2083">
                <a:srgbClr val="60A5CE"/>
              </a:gs>
              <a:gs pos="50000">
                <a:schemeClr val="lt2"/>
              </a:gs>
              <a:gs pos="100000">
                <a:srgbClr val="60A5CE"/>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Atrybuty :</a:t>
            </a:r>
            <a:endParaRPr/>
          </a:p>
          <a:p>
            <a:pPr marL="0" marR="0" lvl="0" indent="0" algn="l" rtl="0">
              <a:spcBef>
                <a:spcPts val="0"/>
              </a:spcBef>
              <a:spcAft>
                <a:spcPts val="0"/>
              </a:spcAft>
              <a:buClr>
                <a:schemeClr val="dk1"/>
              </a:buClr>
              <a:buSzPts val="1200"/>
              <a:buFont typeface="Arial"/>
              <a:buNone/>
            </a:pP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src - 	</a:t>
            </a:r>
            <a:r>
              <a:rPr lang="pl-PL" sz="1200">
                <a:solidFill>
                  <a:schemeClr val="lt1"/>
                </a:solidFill>
                <a:latin typeface="Helvetica Neue"/>
                <a:ea typeface="Helvetica Neue"/>
                <a:cs typeface="Helvetica Neue"/>
                <a:sym typeface="Helvetica Neue"/>
              </a:rPr>
              <a:t>określenie źródła ładowanego do ramki</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srcdoc </a:t>
            </a:r>
            <a:r>
              <a:rPr lang="pl-PL" sz="1200">
                <a:solidFill>
                  <a:schemeClr val="lt1"/>
                </a:solidFill>
                <a:latin typeface="Helvetica Neue"/>
                <a:ea typeface="Helvetica Neue"/>
                <a:cs typeface="Helvetica Neue"/>
                <a:sym typeface="Helvetica Neue"/>
              </a:rPr>
              <a:t>(HTML 5) - źródło strony wstawianej do ramki, zalecany razem z sandbox w przypadku 	potencjalnie szkodliwej treści</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height - 	</a:t>
            </a:r>
            <a:r>
              <a:rPr lang="pl-PL" sz="1200">
                <a:solidFill>
                  <a:schemeClr val="lt1"/>
                </a:solidFill>
                <a:latin typeface="Helvetica Neue"/>
                <a:ea typeface="Helvetica Neue"/>
                <a:cs typeface="Helvetica Neue"/>
                <a:sym typeface="Helvetica Neue"/>
              </a:rPr>
              <a:t>wysokość ramki w pikselach</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width - 	</a:t>
            </a:r>
            <a:r>
              <a:rPr lang="pl-PL" sz="1200">
                <a:solidFill>
                  <a:schemeClr val="lt1"/>
                </a:solidFill>
                <a:latin typeface="Helvetica Neue"/>
                <a:ea typeface="Helvetica Neue"/>
                <a:cs typeface="Helvetica Neue"/>
                <a:sym typeface="Helvetica Neue"/>
              </a:rPr>
              <a:t>szerokość ramki w pikselach</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name - 	</a:t>
            </a:r>
            <a:r>
              <a:rPr lang="pl-PL" sz="1200">
                <a:solidFill>
                  <a:schemeClr val="lt1"/>
                </a:solidFill>
                <a:latin typeface="Helvetica Neue"/>
                <a:ea typeface="Helvetica Neue"/>
                <a:cs typeface="Helvetica Neue"/>
                <a:sym typeface="Helvetica Neue"/>
              </a:rPr>
              <a:t>unikatowa nazwa ramki</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sandbox</a:t>
            </a:r>
            <a:r>
              <a:rPr lang="pl-PL" sz="1200">
                <a:solidFill>
                  <a:schemeClr val="lt1"/>
                </a:solidFill>
                <a:latin typeface="Helvetica Neue"/>
                <a:ea typeface="Helvetica Neue"/>
                <a:cs typeface="Helvetica Neue"/>
                <a:sym typeface="Helvetica Neue"/>
              </a:rPr>
              <a:t> - 	nakłada zbiór ograniczeń na zawartość ramki:</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	allow-forms - zezwala na działanie formularzy na osadzonej stronie</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	allow-scripts - zezwala na wykonanie skryptów na osadzonej stronie, za wyjątkiem 		skryptu otwierającego nowe strony</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	allow-top-navigation - zezwala na kontrolę rodzica z poziomu ramki</a:t>
            </a:r>
            <a:endParaRPr sz="1200">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	allow-same-origin - umożliwia traktowanie treści wyświetlanej w osadzonej ramce jako 		elementu o tym samym pochodzeniu.</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seamless - 	</a:t>
            </a:r>
            <a:r>
              <a:rPr lang="pl-PL" sz="1200">
                <a:solidFill>
                  <a:schemeClr val="lt1"/>
                </a:solidFill>
                <a:latin typeface="Helvetica Neue"/>
                <a:ea typeface="Helvetica Neue"/>
                <a:cs typeface="Helvetica Neue"/>
                <a:sym typeface="Helvetica Neue"/>
              </a:rPr>
              <a:t>wymusza "wtopienie" ramki w dokument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Specyfikacja strony</a:t>
            </a:r>
            <a:endParaRPr/>
          </a:p>
        </p:txBody>
      </p:sp>
      <p:sp>
        <p:nvSpPr>
          <p:cNvPr id="109" name="Google Shape;109;p5"/>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2000"/>
              <a:buFont typeface="Helvetica Neue"/>
              <a:buNone/>
            </a:pPr>
            <a:r>
              <a:rPr lang="pl-PL" sz="2000"/>
              <a:t>Efektem końcowym realizacji etapów związanych z projektowaniem strony internetowej jest dokument z wyraźnie zaznaczonymi jego elementami:</a:t>
            </a:r>
            <a:endParaRPr/>
          </a:p>
          <a:p>
            <a:pPr marL="342900" lvl="0" indent="-342900" algn="l" rtl="0">
              <a:spcBef>
                <a:spcPts val="400"/>
              </a:spcBef>
              <a:spcAft>
                <a:spcPts val="0"/>
              </a:spcAft>
              <a:buClr>
                <a:schemeClr val="lt1"/>
              </a:buClr>
              <a:buSzPts val="2000"/>
              <a:buFont typeface="Helvetica Neue"/>
              <a:buNone/>
            </a:pPr>
            <a:endParaRPr sz="2000"/>
          </a:p>
          <a:p>
            <a:pPr marL="342900" lvl="0" indent="-342900" algn="l" rtl="0">
              <a:spcBef>
                <a:spcPts val="400"/>
              </a:spcBef>
              <a:spcAft>
                <a:spcPts val="0"/>
              </a:spcAft>
              <a:buClr>
                <a:schemeClr val="lt1"/>
              </a:buClr>
              <a:buSzPts val="2000"/>
              <a:buFont typeface="Helvetica Neue"/>
              <a:buChar char="•"/>
            </a:pPr>
            <a:r>
              <a:rPr lang="pl-PL" sz="2000"/>
              <a:t>Cel powstania strony</a:t>
            </a:r>
            <a:endParaRPr/>
          </a:p>
          <a:p>
            <a:pPr marL="342900" lvl="0" indent="-342900" algn="l" rtl="0">
              <a:spcBef>
                <a:spcPts val="400"/>
              </a:spcBef>
              <a:spcAft>
                <a:spcPts val="0"/>
              </a:spcAft>
              <a:buClr>
                <a:schemeClr val="lt1"/>
              </a:buClr>
              <a:buSzPts val="2000"/>
              <a:buFont typeface="Helvetica Neue"/>
              <a:buChar char="•"/>
            </a:pPr>
            <a:r>
              <a:rPr lang="pl-PL" sz="2000"/>
              <a:t>Technologie wykonania</a:t>
            </a:r>
            <a:endParaRPr/>
          </a:p>
          <a:p>
            <a:pPr marL="342900" lvl="0" indent="-342900" algn="l" rtl="0">
              <a:spcBef>
                <a:spcPts val="400"/>
              </a:spcBef>
              <a:spcAft>
                <a:spcPts val="0"/>
              </a:spcAft>
              <a:buClr>
                <a:schemeClr val="lt1"/>
              </a:buClr>
              <a:buSzPts val="2000"/>
              <a:buFont typeface="Helvetica Neue"/>
              <a:buChar char="•"/>
            </a:pPr>
            <a:r>
              <a:rPr lang="pl-PL" sz="2000"/>
              <a:t>Przeglądarki internetowe i systemy</a:t>
            </a:r>
            <a:endParaRPr/>
          </a:p>
          <a:p>
            <a:pPr marL="342900" lvl="0" indent="-342900" algn="l" rtl="0">
              <a:spcBef>
                <a:spcPts val="400"/>
              </a:spcBef>
              <a:spcAft>
                <a:spcPts val="0"/>
              </a:spcAft>
              <a:buClr>
                <a:schemeClr val="lt1"/>
              </a:buClr>
              <a:buSzPts val="2000"/>
              <a:buFont typeface="Helvetica Neue"/>
              <a:buChar char="•"/>
            </a:pPr>
            <a:r>
              <a:rPr lang="pl-PL" sz="2000"/>
              <a:t>Wymagania sprzętowe</a:t>
            </a:r>
            <a:endParaRPr/>
          </a:p>
          <a:p>
            <a:pPr marL="342900" lvl="0" indent="-342900" algn="l" rtl="0">
              <a:spcBef>
                <a:spcPts val="400"/>
              </a:spcBef>
              <a:spcAft>
                <a:spcPts val="0"/>
              </a:spcAft>
              <a:buClr>
                <a:schemeClr val="lt1"/>
              </a:buClr>
              <a:buSzPts val="2000"/>
              <a:buFont typeface="Helvetica Neue"/>
              <a:buChar char="•"/>
            </a:pPr>
            <a:r>
              <a:rPr lang="pl-PL" sz="2000"/>
              <a:t>Konstrukcja witryny (mapa serwisu)</a:t>
            </a:r>
            <a:endParaRPr/>
          </a:p>
          <a:p>
            <a:pPr marL="342900" lvl="0" indent="-342900" algn="l" rtl="0">
              <a:spcBef>
                <a:spcPts val="400"/>
              </a:spcBef>
              <a:spcAft>
                <a:spcPts val="0"/>
              </a:spcAft>
              <a:buClr>
                <a:schemeClr val="lt1"/>
              </a:buClr>
              <a:buSzPts val="2000"/>
              <a:buFont typeface="Helvetica Neue"/>
              <a:buChar char="•"/>
            </a:pPr>
            <a:r>
              <a:rPr lang="pl-PL" sz="2000"/>
              <a:t>Układ strony/stron</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0"/>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Znaczniki do budowy formularzy</a:t>
            </a:r>
            <a:endParaRPr/>
          </a:p>
        </p:txBody>
      </p:sp>
      <p:sp>
        <p:nvSpPr>
          <p:cNvPr id="518" name="Google Shape;518;p50"/>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1600"/>
              <a:buFont typeface="Helvetica Neue"/>
              <a:buNone/>
            </a:pPr>
            <a:r>
              <a:rPr lang="pl-PL" sz="1600"/>
              <a:t>W HTML5 do grupy znaczników, które najbardziej uległy rozwojowi, należą tagi do budowy interfejsów do komunikacji użytkownika  z systemem.</a:t>
            </a:r>
            <a:endParaRPr/>
          </a:p>
          <a:p>
            <a:pPr marL="342900" lvl="0" indent="-342900" algn="l" rtl="0">
              <a:spcBef>
                <a:spcPts val="320"/>
              </a:spcBef>
              <a:spcAft>
                <a:spcPts val="0"/>
              </a:spcAft>
              <a:buClr>
                <a:schemeClr val="lt1"/>
              </a:buClr>
              <a:buSzPts val="1600"/>
              <a:buFont typeface="Helvetica Neue"/>
              <a:buNone/>
            </a:pPr>
            <a:endParaRPr sz="1600"/>
          </a:p>
          <a:p>
            <a:pPr marL="342900" lvl="0" indent="-342900" algn="l" rtl="0">
              <a:spcBef>
                <a:spcPts val="320"/>
              </a:spcBef>
              <a:spcAft>
                <a:spcPts val="0"/>
              </a:spcAft>
              <a:buClr>
                <a:schemeClr val="lt1"/>
              </a:buClr>
              <a:buSzPts val="1600"/>
              <a:buFont typeface="Helvetica Neue"/>
              <a:buNone/>
            </a:pPr>
            <a:r>
              <a:rPr lang="pl-PL" sz="1600"/>
              <a:t>Znacznik grupujący/opakowujący obiekty lub umożliwiający przyporządkowanie zbudowanego elementu znajdującego się poza paczką, do konkretnego formularza</a:t>
            </a:r>
            <a:endParaRPr/>
          </a:p>
          <a:p>
            <a:pPr marL="342900" lvl="0" indent="-342900" algn="l" rtl="0">
              <a:spcBef>
                <a:spcPts val="320"/>
              </a:spcBef>
              <a:spcAft>
                <a:spcPts val="0"/>
              </a:spcAft>
              <a:buClr>
                <a:schemeClr val="lt1"/>
              </a:buClr>
              <a:buSzPts val="1600"/>
              <a:buFont typeface="Helvetica Neue"/>
              <a:buNone/>
            </a:pPr>
            <a:endParaRPr sz="1600"/>
          </a:p>
          <a:p>
            <a:pPr marL="342900" lvl="0" indent="-342900" algn="l" rtl="0">
              <a:spcBef>
                <a:spcPts val="320"/>
              </a:spcBef>
              <a:spcAft>
                <a:spcPts val="0"/>
              </a:spcAft>
              <a:buClr>
                <a:schemeClr val="lt1"/>
              </a:buClr>
              <a:buSzPts val="1600"/>
              <a:buFont typeface="Helvetica Neue"/>
              <a:buNone/>
            </a:pPr>
            <a:endParaRPr sz="1600" b="1"/>
          </a:p>
          <a:p>
            <a:pPr marL="342900" lvl="0" indent="-342900" algn="l" rtl="0">
              <a:spcBef>
                <a:spcPts val="320"/>
              </a:spcBef>
              <a:spcAft>
                <a:spcPts val="0"/>
              </a:spcAft>
              <a:buClr>
                <a:schemeClr val="lt1"/>
              </a:buClr>
              <a:buSzPts val="1600"/>
              <a:buFont typeface="Helvetica Neue"/>
              <a:buNone/>
            </a:pPr>
            <a:r>
              <a:rPr lang="pl-PL" sz="1600" b="1"/>
              <a:t>&lt;form atrybuty&gt;…&lt;/form&gt;</a:t>
            </a:r>
            <a:endParaRPr/>
          </a:p>
          <a:p>
            <a:pPr marL="342900" lvl="0" indent="-342900" algn="l" rtl="0">
              <a:spcBef>
                <a:spcPts val="320"/>
              </a:spcBef>
              <a:spcAft>
                <a:spcPts val="0"/>
              </a:spcAft>
              <a:buClr>
                <a:schemeClr val="lt1"/>
              </a:buClr>
              <a:buSzPts val="1600"/>
              <a:buFont typeface="Helvetica Neue"/>
              <a:buNone/>
            </a:pPr>
            <a:endParaRPr sz="1600" b="1"/>
          </a:p>
          <a:p>
            <a:pPr marL="342900" lvl="0" indent="-342900" algn="l" rtl="0">
              <a:spcBef>
                <a:spcPts val="320"/>
              </a:spcBef>
              <a:spcAft>
                <a:spcPts val="0"/>
              </a:spcAft>
              <a:buClr>
                <a:schemeClr val="lt1"/>
              </a:buClr>
              <a:buSzPts val="1600"/>
              <a:buFont typeface="Helvetica Neue"/>
              <a:buNone/>
            </a:pPr>
            <a:endParaRPr sz="1600" b="1"/>
          </a:p>
          <a:p>
            <a:pPr marL="342900" lvl="0" indent="-342900" algn="l" rtl="0">
              <a:spcBef>
                <a:spcPts val="320"/>
              </a:spcBef>
              <a:spcAft>
                <a:spcPts val="0"/>
              </a:spcAft>
              <a:buClr>
                <a:schemeClr val="lt1"/>
              </a:buClr>
              <a:buSzPts val="1600"/>
              <a:buFont typeface="Helvetica Neue"/>
              <a:buNone/>
            </a:pPr>
            <a:endParaRPr sz="1600" b="1"/>
          </a:p>
          <a:p>
            <a:pPr marL="342900" lvl="0" indent="-342900" algn="l" rtl="0">
              <a:spcBef>
                <a:spcPts val="320"/>
              </a:spcBef>
              <a:spcAft>
                <a:spcPts val="0"/>
              </a:spcAft>
              <a:buClr>
                <a:schemeClr val="lt1"/>
              </a:buClr>
              <a:buSzPts val="1600"/>
              <a:buFont typeface="Helvetica Neue"/>
              <a:buNone/>
            </a:pPr>
            <a:endParaRPr sz="1600" b="1"/>
          </a:p>
          <a:p>
            <a:pPr marL="342900" lvl="0" indent="-342900" algn="l" rtl="0">
              <a:spcBef>
                <a:spcPts val="320"/>
              </a:spcBef>
              <a:spcAft>
                <a:spcPts val="0"/>
              </a:spcAft>
              <a:buClr>
                <a:schemeClr val="lt1"/>
              </a:buClr>
              <a:buSzPts val="1600"/>
              <a:buFont typeface="Helvetica Neue"/>
              <a:buNone/>
            </a:pPr>
            <a:endParaRPr sz="1600" b="1"/>
          </a:p>
          <a:p>
            <a:pPr marL="342900" lvl="0" indent="-342900" algn="l" rtl="0">
              <a:spcBef>
                <a:spcPts val="320"/>
              </a:spcBef>
              <a:spcAft>
                <a:spcPts val="0"/>
              </a:spcAft>
              <a:buClr>
                <a:schemeClr val="lt1"/>
              </a:buClr>
              <a:buSzPts val="1600"/>
              <a:buFont typeface="Helvetica Neue"/>
              <a:buNone/>
            </a:pPr>
            <a:endParaRPr sz="1600"/>
          </a:p>
        </p:txBody>
      </p:sp>
      <p:sp>
        <p:nvSpPr>
          <p:cNvPr id="519" name="Google Shape;519;p50"/>
          <p:cNvSpPr txBox="1"/>
          <p:nvPr/>
        </p:nvSpPr>
        <p:spPr>
          <a:xfrm>
            <a:off x="4211960" y="4509120"/>
            <a:ext cx="4860032" cy="156966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Atrybuty:</a:t>
            </a:r>
            <a:endParaRPr/>
          </a:p>
          <a:p>
            <a:pPr marL="0" marR="0" lvl="0" indent="0" algn="l" rtl="0">
              <a:spcBef>
                <a:spcPts val="0"/>
              </a:spcBef>
              <a:spcAft>
                <a:spcPts val="0"/>
              </a:spcAft>
              <a:buNone/>
            </a:pPr>
            <a:endParaRPr sz="12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id – 	unikalny identyfikator paczki</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name – 	unikalna nazwa paczki</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method - 	metoda przesyłania danych  z formularza na serwer 	(zgodna z protokołem HTTP)</a:t>
            </a:r>
            <a:endParaRPr/>
          </a:p>
          <a:p>
            <a:pPr marL="0" marR="0" lvl="0" indent="0" algn="l" rtl="0">
              <a:spcBef>
                <a:spcPts val="0"/>
              </a:spcBef>
              <a:spcAft>
                <a:spcPts val="0"/>
              </a:spcAft>
              <a:buNone/>
            </a:pPr>
            <a:r>
              <a:rPr lang="pl-PL" sz="1200" b="1">
                <a:solidFill>
                  <a:schemeClr val="dk1"/>
                </a:solidFill>
                <a:latin typeface="Helvetica Neue"/>
                <a:ea typeface="Helvetica Neue"/>
                <a:cs typeface="Helvetica Neue"/>
                <a:sym typeface="Helvetica Neue"/>
              </a:rPr>
              <a:t>action - 	adres skryptu, który ma być realizowany po wykonaniu 	akcji na obiekcie aktywnym ”submit”</a:t>
            </a:r>
            <a:endParaRPr/>
          </a:p>
        </p:txBody>
      </p:sp>
      <p:pic>
        <p:nvPicPr>
          <p:cNvPr id="520" name="Google Shape;520;p50"/>
          <p:cNvPicPr preferRelativeResize="0"/>
          <p:nvPr/>
        </p:nvPicPr>
        <p:blipFill rotWithShape="1">
          <a:blip r:embed="rId3">
            <a:alphaModFix/>
          </a:blip>
          <a:srcRect l="4965" t="26374" r="55167" b="59245"/>
          <a:stretch/>
        </p:blipFill>
        <p:spPr>
          <a:xfrm>
            <a:off x="251520" y="4869160"/>
            <a:ext cx="3888432" cy="100811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5"/>
        <p:cNvGrpSpPr/>
        <p:nvPr/>
      </p:nvGrpSpPr>
      <p:grpSpPr>
        <a:xfrm>
          <a:off x="0" y="0"/>
          <a:ext cx="0" cy="0"/>
          <a:chOff x="0" y="0"/>
          <a:chExt cx="0" cy="0"/>
        </a:xfrm>
      </p:grpSpPr>
      <p:sp>
        <p:nvSpPr>
          <p:cNvPr id="526" name="Google Shape;526;p51"/>
          <p:cNvSpPr txBox="1">
            <a:spLocks noGrp="1"/>
          </p:cNvSpPr>
          <p:nvPr>
            <p:ph type="title"/>
          </p:nvPr>
        </p:nvSpPr>
        <p:spPr>
          <a:xfrm>
            <a:off x="1979712" y="505207"/>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Znaczniki do budowy formularzy </a:t>
            </a:r>
            <a:endParaRPr sz="4000">
              <a:solidFill>
                <a:schemeClr val="dk1"/>
              </a:solidFill>
            </a:endParaRPr>
          </a:p>
        </p:txBody>
      </p:sp>
      <p:sp>
        <p:nvSpPr>
          <p:cNvPr id="527" name="Google Shape;527;p51"/>
          <p:cNvSpPr txBox="1">
            <a:spLocks noGrp="1"/>
          </p:cNvSpPr>
          <p:nvPr>
            <p:ph type="body" idx="1"/>
          </p:nvPr>
        </p:nvSpPr>
        <p:spPr>
          <a:xfrm>
            <a:off x="1835696" y="1612435"/>
            <a:ext cx="6934200" cy="507365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Helvetica Neue"/>
              <a:buNone/>
            </a:pPr>
            <a:r>
              <a:rPr lang="pl-PL" sz="1600">
                <a:solidFill>
                  <a:schemeClr val="dk1"/>
                </a:solidFill>
              </a:rPr>
              <a:t>Obiekt służący do tworzenia różnego typu obiekty formularza</a:t>
            </a:r>
            <a:endParaRPr/>
          </a:p>
          <a:p>
            <a:pPr marL="0" lvl="0" indent="0" algn="l" rtl="0">
              <a:spcBef>
                <a:spcPts val="320"/>
              </a:spcBef>
              <a:spcAft>
                <a:spcPts val="0"/>
              </a:spcAft>
              <a:buClr>
                <a:schemeClr val="lt1"/>
              </a:buClr>
              <a:buSzPts val="1600"/>
              <a:buFont typeface="Helvetica Neue"/>
              <a:buNone/>
            </a:pPr>
            <a:endParaRPr sz="1600">
              <a:solidFill>
                <a:schemeClr val="dk1"/>
              </a:solidFill>
            </a:endParaRPr>
          </a:p>
          <a:p>
            <a:pPr marL="0" lvl="0" indent="0" algn="l" rtl="0">
              <a:spcBef>
                <a:spcPts val="320"/>
              </a:spcBef>
              <a:spcAft>
                <a:spcPts val="0"/>
              </a:spcAft>
              <a:buClr>
                <a:schemeClr val="lt1"/>
              </a:buClr>
              <a:buSzPts val="1600"/>
              <a:buFont typeface="Arial"/>
              <a:buNone/>
            </a:pPr>
            <a:br>
              <a:rPr lang="pl-PL" sz="1600">
                <a:latin typeface="Arial"/>
                <a:ea typeface="Arial"/>
                <a:cs typeface="Arial"/>
                <a:sym typeface="Arial"/>
              </a:rPr>
            </a:b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solidFill>
                <a:schemeClr val="dk1"/>
              </a:solidFill>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solidFill>
                <a:schemeClr val="dk1"/>
              </a:solidFill>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a:solidFill>
                <a:schemeClr val="dk1"/>
              </a:solidFill>
              <a:latin typeface="Arial"/>
              <a:ea typeface="Arial"/>
              <a:cs typeface="Arial"/>
              <a:sym typeface="Arial"/>
            </a:endParaRPr>
          </a:p>
        </p:txBody>
      </p:sp>
      <p:sp>
        <p:nvSpPr>
          <p:cNvPr id="528" name="Google Shape;528;p51"/>
          <p:cNvSpPr txBox="1"/>
          <p:nvPr/>
        </p:nvSpPr>
        <p:spPr>
          <a:xfrm>
            <a:off x="2195736" y="2132856"/>
            <a:ext cx="172819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lt2"/>
                </a:solidFill>
                <a:latin typeface="Helvetica Neue"/>
                <a:ea typeface="Helvetica Neue"/>
                <a:cs typeface="Helvetica Neue"/>
                <a:sym typeface="Helvetica Neue"/>
              </a:rPr>
              <a:t>&lt;input atrybuty/&gt;</a:t>
            </a:r>
            <a:endParaRPr/>
          </a:p>
        </p:txBody>
      </p:sp>
      <p:sp>
        <p:nvSpPr>
          <p:cNvPr id="529" name="Google Shape;529;p51"/>
          <p:cNvSpPr txBox="1"/>
          <p:nvPr/>
        </p:nvSpPr>
        <p:spPr>
          <a:xfrm>
            <a:off x="5191500" y="2027650"/>
            <a:ext cx="3924000" cy="5264100"/>
          </a:xfrm>
          <a:prstGeom prst="rect">
            <a:avLst/>
          </a:prstGeom>
          <a:gradFill>
            <a:gsLst>
              <a:gs pos="0">
                <a:srgbClr val="60A5CE"/>
              </a:gs>
              <a:gs pos="2083">
                <a:srgbClr val="60A5CE"/>
              </a:gs>
              <a:gs pos="50000">
                <a:schemeClr val="lt2"/>
              </a:gs>
              <a:gs pos="100000">
                <a:srgbClr val="60A5CE"/>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Atrybuty  type (</a:t>
            </a:r>
            <a:r>
              <a:rPr lang="pl-PL" sz="1200" b="1" i="1">
                <a:solidFill>
                  <a:schemeClr val="lt1"/>
                </a:solidFill>
                <a:latin typeface="Helvetica Neue"/>
                <a:ea typeface="Helvetica Neue"/>
                <a:cs typeface="Helvetica Neue"/>
                <a:sym typeface="Helvetica Neue"/>
              </a:rPr>
              <a:t>określenie typu tworzonego obiektu</a:t>
            </a:r>
            <a:r>
              <a:rPr lang="pl-PL" sz="1200" b="1">
                <a:solidFill>
                  <a:schemeClr val="lt1"/>
                </a:solidFill>
                <a:latin typeface="Helvetica Neue"/>
                <a:ea typeface="Helvetica Neue"/>
                <a:cs typeface="Helvetica Neue"/>
                <a:sym typeface="Helvetica Neue"/>
              </a:rPr>
              <a:t>):</a:t>
            </a:r>
            <a:endParaRPr/>
          </a:p>
          <a:p>
            <a:pPr marL="0" marR="0" lvl="0" indent="0" algn="l" rtl="0">
              <a:spcBef>
                <a:spcPts val="0"/>
              </a:spcBef>
              <a:spcAft>
                <a:spcPts val="0"/>
              </a:spcAft>
              <a:buClr>
                <a:schemeClr val="dk1"/>
              </a:buClr>
              <a:buSzPts val="1200"/>
              <a:buFont typeface="Arial"/>
              <a:buNone/>
            </a:pP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text – 		pole tekstowe (w HTML5 można 	pomijać),</a:t>
            </a:r>
            <a:endParaRPr/>
          </a:p>
          <a:p>
            <a:pPr marL="0" marR="0" lvl="0" indent="0" algn="l" rtl="0">
              <a:spcBef>
                <a:spcPts val="0"/>
              </a:spcBef>
              <a:spcAft>
                <a:spcPts val="0"/>
              </a:spcAft>
              <a:buNone/>
            </a:pPr>
            <a:r>
              <a:rPr lang="pl-PL" sz="1200">
                <a:solidFill>
                  <a:schemeClr val="lt1"/>
                </a:solidFill>
                <a:latin typeface="Arial"/>
                <a:ea typeface="Arial"/>
                <a:cs typeface="Arial"/>
                <a:sym typeface="Arial"/>
              </a:rPr>
              <a:t>radio – 	pole opcji, </a:t>
            </a:r>
            <a:endParaRPr/>
          </a:p>
          <a:p>
            <a:pPr marL="0" marR="0" lvl="0" indent="0" algn="l" rtl="0">
              <a:spcBef>
                <a:spcPts val="0"/>
              </a:spcBef>
              <a:spcAft>
                <a:spcPts val="0"/>
              </a:spcAft>
              <a:buNone/>
            </a:pPr>
            <a:r>
              <a:rPr lang="pl-PL" sz="1200">
                <a:solidFill>
                  <a:schemeClr val="lt1"/>
                </a:solidFill>
                <a:latin typeface="Arial"/>
                <a:ea typeface="Arial"/>
                <a:cs typeface="Arial"/>
                <a:sym typeface="Arial"/>
              </a:rPr>
              <a:t>button - 	przycisk</a:t>
            </a:r>
            <a:endParaRPr sz="1200">
              <a:solidFill>
                <a:schemeClr val="lt1"/>
              </a:solidFill>
              <a:latin typeface="Arial"/>
              <a:ea typeface="Arial"/>
              <a:cs typeface="Arial"/>
              <a:sym typeface="Arial"/>
            </a:endParaRPr>
          </a:p>
          <a:p>
            <a:pPr marL="0" marR="0" lvl="0" indent="0" algn="l" rtl="0">
              <a:spcBef>
                <a:spcPts val="0"/>
              </a:spcBef>
              <a:spcAft>
                <a:spcPts val="0"/>
              </a:spcAft>
              <a:buNone/>
            </a:pPr>
            <a:r>
              <a:rPr lang="pl-PL" sz="1200">
                <a:solidFill>
                  <a:schemeClr val="lt1"/>
                </a:solidFill>
                <a:latin typeface="Arial"/>
                <a:ea typeface="Arial"/>
                <a:cs typeface="Arial"/>
                <a:sym typeface="Arial"/>
              </a:rPr>
              <a:t>checkbox - 	przełącznik (pole wyboru)</a:t>
            </a:r>
            <a:endParaRPr/>
          </a:p>
          <a:p>
            <a:pPr marL="0" marR="0" lvl="0" indent="0" algn="l" rtl="0">
              <a:spcBef>
                <a:spcPts val="0"/>
              </a:spcBef>
              <a:spcAft>
                <a:spcPts val="0"/>
              </a:spcAft>
              <a:buNone/>
            </a:pPr>
            <a:r>
              <a:rPr lang="pl-PL" sz="1200">
                <a:solidFill>
                  <a:schemeClr val="lt1"/>
                </a:solidFill>
                <a:latin typeface="Arial"/>
                <a:ea typeface="Arial"/>
                <a:cs typeface="Arial"/>
                <a:sym typeface="Arial"/>
              </a:rPr>
              <a:t>file - 		selektor plików</a:t>
            </a:r>
            <a:endParaRPr/>
          </a:p>
          <a:p>
            <a:pPr marL="0" marR="0" lvl="0" indent="0" algn="l" rtl="0">
              <a:spcBef>
                <a:spcPts val="0"/>
              </a:spcBef>
              <a:spcAft>
                <a:spcPts val="0"/>
              </a:spcAft>
              <a:buNone/>
            </a:pPr>
            <a:r>
              <a:rPr lang="pl-PL" sz="1200">
                <a:solidFill>
                  <a:schemeClr val="lt1"/>
                </a:solidFill>
                <a:latin typeface="Arial"/>
                <a:ea typeface="Arial"/>
                <a:cs typeface="Arial"/>
                <a:sym typeface="Arial"/>
              </a:rPr>
              <a:t>hidden - 	ukryta kontrolka (nie jest wyświetlana,</a:t>
            </a:r>
            <a:endParaRPr sz="1200">
              <a:solidFill>
                <a:schemeClr val="lt1"/>
              </a:solidFill>
              <a:latin typeface="Arial"/>
              <a:ea typeface="Arial"/>
              <a:cs typeface="Arial"/>
              <a:sym typeface="Arial"/>
            </a:endParaRPr>
          </a:p>
          <a:p>
            <a:pPr marL="0" marR="0" lvl="0" indent="457200" algn="l" rtl="0">
              <a:spcBef>
                <a:spcPts val="0"/>
              </a:spcBef>
              <a:spcAft>
                <a:spcPts val="0"/>
              </a:spcAft>
              <a:buNone/>
            </a:pPr>
            <a:r>
              <a:rPr lang="pl-PL" sz="1200">
                <a:solidFill>
                  <a:schemeClr val="lt1"/>
                </a:solidFill>
                <a:latin typeface="Arial"/>
                <a:ea typeface="Arial"/>
                <a:cs typeface="Arial"/>
                <a:sym typeface="Arial"/>
              </a:rPr>
              <a:t> 	ale jej wartość jest przesyłana z 	</a:t>
            </a:r>
            <a:endParaRPr sz="1200">
              <a:solidFill>
                <a:schemeClr val="lt1"/>
              </a:solidFill>
              <a:latin typeface="Arial"/>
              <a:ea typeface="Arial"/>
              <a:cs typeface="Arial"/>
              <a:sym typeface="Arial"/>
            </a:endParaRPr>
          </a:p>
          <a:p>
            <a:pPr marL="457200" marR="0" lvl="0" indent="457200" algn="l" rtl="0">
              <a:spcBef>
                <a:spcPts val="0"/>
              </a:spcBef>
              <a:spcAft>
                <a:spcPts val="0"/>
              </a:spcAft>
              <a:buNone/>
            </a:pPr>
            <a:r>
              <a:rPr lang="pl-PL" sz="1200">
                <a:solidFill>
                  <a:schemeClr val="lt1"/>
                </a:solidFill>
                <a:latin typeface="Arial"/>
                <a:ea typeface="Arial"/>
                <a:cs typeface="Arial"/>
                <a:sym typeface="Arial"/>
              </a:rPr>
              <a:t>formularzem)</a:t>
            </a:r>
            <a:endParaRPr/>
          </a:p>
          <a:p>
            <a:pPr marL="0" marR="0" lvl="0" indent="0" algn="l" rtl="0">
              <a:spcBef>
                <a:spcPts val="0"/>
              </a:spcBef>
              <a:spcAft>
                <a:spcPts val="0"/>
              </a:spcAft>
              <a:buNone/>
            </a:pPr>
            <a:r>
              <a:rPr lang="pl-PL" sz="1200">
                <a:solidFill>
                  <a:schemeClr val="lt1"/>
                </a:solidFill>
                <a:latin typeface="Arial"/>
                <a:ea typeface="Arial"/>
                <a:cs typeface="Arial"/>
                <a:sym typeface="Arial"/>
              </a:rPr>
              <a:t>image -	graficzny przycisk wysłania formularza</a:t>
            </a:r>
            <a:endParaRPr/>
          </a:p>
          <a:p>
            <a:pPr marL="0" marR="0" lvl="0" indent="0" algn="l" rtl="0">
              <a:spcBef>
                <a:spcPts val="0"/>
              </a:spcBef>
              <a:spcAft>
                <a:spcPts val="0"/>
              </a:spcAft>
              <a:buNone/>
            </a:pPr>
            <a:r>
              <a:rPr lang="pl-PL" sz="1200">
                <a:solidFill>
                  <a:schemeClr val="lt1"/>
                </a:solidFill>
                <a:latin typeface="Arial"/>
                <a:ea typeface="Arial"/>
                <a:cs typeface="Arial"/>
                <a:sym typeface="Arial"/>
              </a:rPr>
              <a:t>password - 	pole haseł</a:t>
            </a:r>
            <a:endParaRPr/>
          </a:p>
          <a:p>
            <a:pPr marL="0" marR="0" lvl="0" indent="0" algn="l" rtl="0">
              <a:spcBef>
                <a:spcPts val="0"/>
              </a:spcBef>
              <a:spcAft>
                <a:spcPts val="0"/>
              </a:spcAft>
              <a:buNone/>
            </a:pPr>
            <a:r>
              <a:rPr lang="pl-PL" sz="1200">
                <a:solidFill>
                  <a:schemeClr val="lt1"/>
                </a:solidFill>
                <a:latin typeface="Arial"/>
                <a:ea typeface="Arial"/>
                <a:cs typeface="Arial"/>
                <a:sym typeface="Arial"/>
              </a:rPr>
              <a:t>reset - 	przycisk czyszczenia danych formularza</a:t>
            </a:r>
            <a:endParaRPr/>
          </a:p>
          <a:p>
            <a:pPr marL="0" marR="0" lvl="0" indent="0" algn="l" rtl="0">
              <a:spcBef>
                <a:spcPts val="0"/>
              </a:spcBef>
              <a:spcAft>
                <a:spcPts val="0"/>
              </a:spcAft>
              <a:buNone/>
            </a:pPr>
            <a:r>
              <a:rPr lang="pl-PL" sz="1200">
                <a:solidFill>
                  <a:schemeClr val="lt1"/>
                </a:solidFill>
                <a:latin typeface="Arial"/>
                <a:ea typeface="Arial"/>
                <a:cs typeface="Arial"/>
                <a:sym typeface="Arial"/>
              </a:rPr>
              <a:t>submit - 	przycisk wysłania formularza</a:t>
            </a:r>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a:p>
            <a:pPr marL="0" marR="0" lvl="0" indent="0" algn="l" rtl="0">
              <a:spcBef>
                <a:spcPts val="0"/>
              </a:spcBef>
              <a:spcAft>
                <a:spcPts val="0"/>
              </a:spcAft>
              <a:buNone/>
            </a:pPr>
            <a:r>
              <a:rPr lang="pl-PL" sz="1200">
                <a:solidFill>
                  <a:schemeClr val="lt1"/>
                </a:solidFill>
                <a:latin typeface="Arial"/>
                <a:ea typeface="Arial"/>
                <a:cs typeface="Arial"/>
                <a:sym typeface="Arial"/>
              </a:rPr>
              <a:t>Dodatkowe typy standardu HTML5</a:t>
            </a:r>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a:p>
            <a:pPr marL="0" marR="0" lvl="0" indent="0" algn="l" rtl="0">
              <a:spcBef>
                <a:spcPts val="0"/>
              </a:spcBef>
              <a:spcAft>
                <a:spcPts val="0"/>
              </a:spcAft>
              <a:buNone/>
            </a:pPr>
            <a:r>
              <a:rPr lang="pl-PL" sz="1200">
                <a:solidFill>
                  <a:schemeClr val="lt1"/>
                </a:solidFill>
                <a:latin typeface="Arial"/>
                <a:ea typeface="Arial"/>
                <a:cs typeface="Arial"/>
                <a:sym typeface="Arial"/>
              </a:rPr>
              <a:t>tel – 		pole do wprowadzania numeru telefonu</a:t>
            </a:r>
            <a:endParaRPr/>
          </a:p>
          <a:p>
            <a:pPr marL="0" marR="0" lvl="0" indent="0" algn="l" rtl="0">
              <a:spcBef>
                <a:spcPts val="0"/>
              </a:spcBef>
              <a:spcAft>
                <a:spcPts val="0"/>
              </a:spcAft>
              <a:buNone/>
            </a:pPr>
            <a:r>
              <a:rPr lang="pl-PL" sz="1200">
                <a:solidFill>
                  <a:schemeClr val="lt1"/>
                </a:solidFill>
                <a:latin typeface="Arial"/>
                <a:ea typeface="Arial"/>
                <a:cs typeface="Arial"/>
                <a:sym typeface="Arial"/>
              </a:rPr>
              <a:t>search – 	pole wyszukiwania</a:t>
            </a:r>
            <a:endParaRPr/>
          </a:p>
          <a:p>
            <a:pPr marL="0" marR="0" lvl="0" indent="0" algn="l" rtl="0">
              <a:spcBef>
                <a:spcPts val="0"/>
              </a:spcBef>
              <a:spcAft>
                <a:spcPts val="0"/>
              </a:spcAft>
              <a:buNone/>
            </a:pPr>
            <a:r>
              <a:rPr lang="pl-PL" sz="1200">
                <a:solidFill>
                  <a:schemeClr val="lt1"/>
                </a:solidFill>
                <a:latin typeface="Arial"/>
                <a:ea typeface="Arial"/>
                <a:cs typeface="Arial"/>
                <a:sym typeface="Arial"/>
              </a:rPr>
              <a:t>url – 		pole adresu url</a:t>
            </a:r>
            <a:endParaRPr sz="1200">
              <a:solidFill>
                <a:schemeClr val="lt1"/>
              </a:solidFill>
              <a:latin typeface="Arial"/>
              <a:ea typeface="Arial"/>
              <a:cs typeface="Arial"/>
              <a:sym typeface="Arial"/>
            </a:endParaRPr>
          </a:p>
          <a:p>
            <a:pPr marL="0" marR="0" lvl="0" indent="0" algn="l" rtl="0">
              <a:spcBef>
                <a:spcPts val="0"/>
              </a:spcBef>
              <a:spcAft>
                <a:spcPts val="0"/>
              </a:spcAft>
              <a:buNone/>
            </a:pPr>
            <a:r>
              <a:rPr lang="pl-PL" sz="1200">
                <a:solidFill>
                  <a:schemeClr val="lt1"/>
                </a:solidFill>
                <a:latin typeface="Arial"/>
                <a:ea typeface="Arial"/>
                <a:cs typeface="Arial"/>
                <a:sym typeface="Arial"/>
              </a:rPr>
              <a:t>email – 	pole do wprowadzania adresów email</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date – 	pole daty (podobne pola to week, </a:t>
            </a:r>
            <a:endParaRPr sz="1200">
              <a:solidFill>
                <a:schemeClr val="lt1"/>
              </a:solidFill>
              <a:latin typeface="Helvetica Neue"/>
              <a:ea typeface="Helvetica Neue"/>
              <a:cs typeface="Helvetica Neue"/>
              <a:sym typeface="Helvetica Neue"/>
            </a:endParaRPr>
          </a:p>
          <a:p>
            <a:pPr marL="0" marR="0" lvl="0" indent="45720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	datetime-local, month, time, datetime)</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number –	pole liczbowe</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Range - 	suwak przedstawiający daną liczbową</a:t>
            </a:r>
            <a:endParaRPr/>
          </a:p>
          <a:p>
            <a:pPr marL="0" marR="0" lvl="0" indent="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Color - 	pole do wyboru koloru</a:t>
            </a:r>
            <a:endParaRPr/>
          </a:p>
        </p:txBody>
      </p:sp>
      <p:sp>
        <p:nvSpPr>
          <p:cNvPr id="530" name="Google Shape;530;p51"/>
          <p:cNvSpPr txBox="1"/>
          <p:nvPr/>
        </p:nvSpPr>
        <p:spPr>
          <a:xfrm>
            <a:off x="1388426" y="2560950"/>
            <a:ext cx="3687600" cy="5448900"/>
          </a:xfrm>
          <a:prstGeom prst="rect">
            <a:avLst/>
          </a:prstGeom>
          <a:gradFill>
            <a:gsLst>
              <a:gs pos="0">
                <a:srgbClr val="60A5CE"/>
              </a:gs>
              <a:gs pos="2083">
                <a:srgbClr val="60A5CE"/>
              </a:gs>
              <a:gs pos="50000">
                <a:schemeClr val="lt2"/>
              </a:gs>
              <a:gs pos="100000">
                <a:srgbClr val="60A5CE"/>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Atrybuty  dodane w HTML5</a:t>
            </a:r>
            <a:endParaRPr/>
          </a:p>
          <a:p>
            <a:pPr marL="0" marR="0" lvl="0" indent="0" algn="l" rtl="0">
              <a:spcBef>
                <a:spcPts val="0"/>
              </a:spcBef>
              <a:spcAft>
                <a:spcPts val="0"/>
              </a:spcAft>
              <a:buClr>
                <a:schemeClr val="dk1"/>
              </a:buClr>
              <a:buSzPts val="1200"/>
              <a:buFont typeface="Arial"/>
              <a:buNone/>
            </a:pPr>
            <a:endParaRPr sz="1200" b="1">
              <a:solidFill>
                <a:schemeClr val="lt1"/>
              </a:solidFill>
              <a:latin typeface="Helvetica Neue"/>
              <a:ea typeface="Helvetica Neue"/>
              <a:cs typeface="Helvetica Neue"/>
              <a:sym typeface="Helvetica Neue"/>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autofokus – 		</a:t>
            </a:r>
            <a:r>
              <a:rPr lang="pl-PL" sz="1200">
                <a:solidFill>
                  <a:schemeClr val="lt1"/>
                </a:solidFill>
                <a:latin typeface="Helvetica Neue"/>
                <a:ea typeface="Helvetica Neue"/>
                <a:cs typeface="Helvetica Neue"/>
                <a:sym typeface="Helvetica Neue"/>
              </a:rPr>
              <a:t>uaktywnia element</a:t>
            </a:r>
            <a:endParaRPr/>
          </a:p>
          <a:p>
            <a:pPr marL="0" marR="0" lvl="0" indent="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placeholder – 	</a:t>
            </a:r>
            <a:r>
              <a:rPr lang="pl-PL" sz="1200">
                <a:solidFill>
                  <a:schemeClr val="lt1"/>
                </a:solidFill>
                <a:latin typeface="Helvetica Neue"/>
                <a:ea typeface="Helvetica Neue"/>
                <a:cs typeface="Helvetica Neue"/>
                <a:sym typeface="Helvetica Neue"/>
              </a:rPr>
              <a:t>podpowiedź dotycząca </a:t>
            </a:r>
            <a:endParaRPr sz="1200">
              <a:solidFill>
                <a:schemeClr val="lt1"/>
              </a:solidFill>
              <a:latin typeface="Helvetica Neue"/>
              <a:ea typeface="Helvetica Neue"/>
              <a:cs typeface="Helvetica Neue"/>
              <a:sym typeface="Helvetica Neue"/>
            </a:endParaRPr>
          </a:p>
          <a:p>
            <a:pPr marL="914400" marR="0" lvl="0" indent="45720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formy 	danych</a:t>
            </a:r>
            <a:endParaRPr sz="1200">
              <a:solidFill>
                <a:schemeClr val="lt1"/>
              </a:solidFill>
              <a:latin typeface="Helvetica Neue"/>
              <a:ea typeface="Helvetica Neue"/>
              <a:cs typeface="Helvetica Neue"/>
              <a:sym typeface="Helvetica Neue"/>
            </a:endParaRPr>
          </a:p>
          <a:p>
            <a:pPr marL="450850" marR="0" lvl="0" indent="-450850" algn="l" rtl="0">
              <a:spcBef>
                <a:spcPts val="0"/>
              </a:spcBef>
              <a:spcAft>
                <a:spcPts val="0"/>
              </a:spcAft>
              <a:buClr>
                <a:schemeClr val="lt1"/>
              </a:buClr>
              <a:buSzPts val="1200"/>
              <a:buFont typeface="Helvetica Neue"/>
              <a:buNone/>
            </a:pPr>
            <a:r>
              <a:rPr lang="pl-PL" sz="1200" b="1">
                <a:solidFill>
                  <a:schemeClr val="lt1"/>
                </a:solidFill>
                <a:latin typeface="Helvetica Neue"/>
                <a:ea typeface="Helvetica Neue"/>
                <a:cs typeface="Helvetica Neue"/>
                <a:sym typeface="Helvetica Neue"/>
              </a:rPr>
              <a:t>form – 		</a:t>
            </a:r>
            <a:r>
              <a:rPr lang="pl-PL" sz="1200">
                <a:solidFill>
                  <a:schemeClr val="lt1"/>
                </a:solidFill>
                <a:latin typeface="Helvetica Neue"/>
                <a:ea typeface="Helvetica Neue"/>
                <a:cs typeface="Helvetica Neue"/>
                <a:sym typeface="Helvetica Neue"/>
              </a:rPr>
              <a:t>określa formularz lub </a:t>
            </a:r>
            <a:endParaRPr sz="1200">
              <a:solidFill>
                <a:schemeClr val="lt1"/>
              </a:solidFill>
              <a:latin typeface="Helvetica Neue"/>
              <a:ea typeface="Helvetica Neue"/>
              <a:cs typeface="Helvetica Neue"/>
              <a:sym typeface="Helvetica Neue"/>
            </a:endParaRPr>
          </a:p>
          <a:p>
            <a:pPr marL="1365250" marR="0" lvl="0" indent="-450850" algn="l" rtl="0">
              <a:spcBef>
                <a:spcPts val="0"/>
              </a:spcBef>
              <a:spcAft>
                <a:spcPts val="0"/>
              </a:spcAft>
              <a:buClr>
                <a:schemeClr val="lt1"/>
              </a:buClr>
              <a:buSzPts val="1200"/>
              <a:buFont typeface="Helvetica Neue"/>
              <a:buNone/>
            </a:pPr>
            <a:r>
              <a:rPr lang="pl-PL" sz="1200">
                <a:solidFill>
                  <a:schemeClr val="lt1"/>
                </a:solidFill>
                <a:latin typeface="Helvetica Neue"/>
                <a:ea typeface="Helvetica Neue"/>
                <a:cs typeface="Helvetica Neue"/>
                <a:sym typeface="Helvetica Neue"/>
              </a:rPr>
              <a:t>	formularze, do  którego należy obiekt</a:t>
            </a:r>
            <a:endParaRPr sz="1200">
              <a:solidFill>
                <a:schemeClr val="lt1"/>
              </a:solidFill>
              <a:latin typeface="Helvetica Neue"/>
              <a:ea typeface="Helvetica Neue"/>
              <a:cs typeface="Helvetica Neue"/>
              <a:sym typeface="Helvetica Neue"/>
            </a:endParaRPr>
          </a:p>
          <a:p>
            <a:pPr marL="808037" marR="0" lvl="0" indent="-808037" algn="l" rtl="0">
              <a:spcBef>
                <a:spcPts val="0"/>
              </a:spcBef>
              <a:spcAft>
                <a:spcPts val="0"/>
              </a:spcAft>
              <a:buClr>
                <a:schemeClr val="lt1"/>
              </a:buClr>
              <a:buSzPts val="1200"/>
              <a:buFont typeface="Arial"/>
              <a:buNone/>
            </a:pPr>
            <a:r>
              <a:rPr lang="pl-PL" sz="1200" b="1">
                <a:solidFill>
                  <a:schemeClr val="lt1"/>
                </a:solidFill>
                <a:latin typeface="Arial"/>
                <a:ea typeface="Arial"/>
                <a:cs typeface="Arial"/>
                <a:sym typeface="Arial"/>
              </a:rPr>
              <a:t>required – 			</a:t>
            </a:r>
            <a:r>
              <a:rPr lang="pl-PL" sz="1200">
                <a:solidFill>
                  <a:schemeClr val="lt1"/>
                </a:solidFill>
                <a:latin typeface="Arial"/>
                <a:ea typeface="Arial"/>
                <a:cs typeface="Arial"/>
                <a:sym typeface="Arial"/>
              </a:rPr>
              <a:t>atrybut logiczny </a:t>
            </a:r>
            <a:endParaRPr sz="1200">
              <a:solidFill>
                <a:schemeClr val="lt1"/>
              </a:solidFill>
              <a:latin typeface="Arial"/>
              <a:ea typeface="Arial"/>
              <a:cs typeface="Arial"/>
              <a:sym typeface="Arial"/>
            </a:endParaRPr>
          </a:p>
          <a:p>
            <a:pPr marL="2179637" marR="0" lvl="0" indent="-808037" algn="l" rtl="0">
              <a:spcBef>
                <a:spcPts val="0"/>
              </a:spcBef>
              <a:spcAft>
                <a:spcPts val="0"/>
              </a:spcAft>
              <a:buClr>
                <a:schemeClr val="lt1"/>
              </a:buClr>
              <a:buSzPts val="1200"/>
              <a:buFont typeface="Arial"/>
              <a:buNone/>
            </a:pPr>
            <a:r>
              <a:rPr lang="pl-PL" sz="1200">
                <a:solidFill>
                  <a:schemeClr val="lt1"/>
                </a:solidFill>
              </a:rPr>
              <a:t>d</a:t>
            </a:r>
            <a:r>
              <a:rPr lang="pl-PL" sz="1200">
                <a:solidFill>
                  <a:schemeClr val="lt1"/>
                </a:solidFill>
                <a:latin typeface="Arial"/>
                <a:ea typeface="Arial"/>
                <a:cs typeface="Arial"/>
                <a:sym typeface="Arial"/>
              </a:rPr>
              <a:t>otyczący wymagania</a:t>
            </a:r>
            <a:r>
              <a:rPr lang="pl-PL" sz="1200">
                <a:solidFill>
                  <a:schemeClr val="lt1"/>
                </a:solidFill>
              </a:rPr>
              <a:t> </a:t>
            </a:r>
            <a:endParaRPr sz="1200">
              <a:solidFill>
                <a:schemeClr val="lt1"/>
              </a:solidFill>
            </a:endParaRPr>
          </a:p>
          <a:p>
            <a:pPr marL="2179637" marR="0" lvl="0" indent="-808037" algn="l"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uzupełnienia pola</a:t>
            </a:r>
            <a:endParaRPr/>
          </a:p>
          <a:p>
            <a:pPr marL="808037" marR="0" lvl="0" indent="-808037" algn="l" rtl="0">
              <a:spcBef>
                <a:spcPts val="0"/>
              </a:spcBef>
              <a:spcAft>
                <a:spcPts val="0"/>
              </a:spcAft>
              <a:buClr>
                <a:schemeClr val="lt1"/>
              </a:buClr>
              <a:buSzPts val="1200"/>
              <a:buFont typeface="Arial"/>
              <a:buNone/>
            </a:pPr>
            <a:r>
              <a:rPr lang="pl-PL" sz="1200" b="1">
                <a:solidFill>
                  <a:schemeClr val="lt1"/>
                </a:solidFill>
                <a:latin typeface="Arial"/>
                <a:ea typeface="Arial"/>
                <a:cs typeface="Arial"/>
                <a:sym typeface="Arial"/>
              </a:rPr>
              <a:t>autocomplete – 	</a:t>
            </a:r>
            <a:r>
              <a:rPr lang="pl-PL" sz="1200">
                <a:solidFill>
                  <a:schemeClr val="lt1"/>
                </a:solidFill>
                <a:latin typeface="Arial"/>
                <a:ea typeface="Arial"/>
                <a:cs typeface="Arial"/>
                <a:sym typeface="Arial"/>
              </a:rPr>
              <a:t>atrybut logiczny </a:t>
            </a:r>
            <a:endParaRPr sz="1200">
              <a:solidFill>
                <a:schemeClr val="lt1"/>
              </a:solidFill>
            </a:endParaRPr>
          </a:p>
          <a:p>
            <a:pPr marL="2179637" marR="0" lvl="0" indent="-808037" algn="l"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sugerujący, że pole nie </a:t>
            </a:r>
            <a:endParaRPr sz="1200">
              <a:solidFill>
                <a:schemeClr val="lt1"/>
              </a:solidFill>
              <a:latin typeface="Arial"/>
              <a:ea typeface="Arial"/>
              <a:cs typeface="Arial"/>
              <a:sym typeface="Arial"/>
            </a:endParaRPr>
          </a:p>
          <a:p>
            <a:pPr marL="2179637" marR="0" lvl="0" indent="-808037" algn="l"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powinno być 	</a:t>
            </a:r>
            <a:endParaRPr sz="1200">
              <a:solidFill>
                <a:schemeClr val="lt1"/>
              </a:solidFill>
              <a:latin typeface="Arial"/>
              <a:ea typeface="Arial"/>
              <a:cs typeface="Arial"/>
              <a:sym typeface="Arial"/>
            </a:endParaRPr>
          </a:p>
          <a:p>
            <a:pPr marL="2179637" marR="0" lvl="0" indent="-808037" algn="l"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uzupełniane </a:t>
            </a:r>
            <a:endParaRPr sz="1200">
              <a:solidFill>
                <a:schemeClr val="lt1"/>
              </a:solidFill>
              <a:latin typeface="Arial"/>
              <a:ea typeface="Arial"/>
              <a:cs typeface="Arial"/>
              <a:sym typeface="Arial"/>
            </a:endParaRPr>
          </a:p>
          <a:p>
            <a:pPr marL="2179637" marR="0" lvl="0" indent="-808037" algn="l"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automatycznie</a:t>
            </a:r>
            <a:endParaRPr/>
          </a:p>
          <a:p>
            <a:pPr marL="808037" marR="0" lvl="0" indent="-808037" algn="l" rtl="0">
              <a:spcBef>
                <a:spcPts val="0"/>
              </a:spcBef>
              <a:spcAft>
                <a:spcPts val="0"/>
              </a:spcAft>
              <a:buClr>
                <a:schemeClr val="lt1"/>
              </a:buClr>
              <a:buSzPts val="1200"/>
              <a:buFont typeface="Arial"/>
              <a:buNone/>
            </a:pPr>
            <a:r>
              <a:rPr lang="pl-PL" sz="1200" b="1">
                <a:solidFill>
                  <a:schemeClr val="lt1"/>
                </a:solidFill>
                <a:latin typeface="Arial"/>
                <a:ea typeface="Arial"/>
                <a:cs typeface="Arial"/>
                <a:sym typeface="Arial"/>
              </a:rPr>
              <a:t>pattern – 			</a:t>
            </a:r>
            <a:r>
              <a:rPr lang="pl-PL" sz="1200">
                <a:solidFill>
                  <a:schemeClr val="lt1"/>
                </a:solidFill>
                <a:latin typeface="Arial"/>
                <a:ea typeface="Arial"/>
                <a:cs typeface="Arial"/>
                <a:sym typeface="Arial"/>
              </a:rPr>
              <a:t>atrybut do sprawdzania</a:t>
            </a:r>
            <a:endParaRPr sz="1200">
              <a:solidFill>
                <a:schemeClr val="lt1"/>
              </a:solidFill>
              <a:latin typeface="Arial"/>
              <a:ea typeface="Arial"/>
              <a:cs typeface="Arial"/>
              <a:sym typeface="Arial"/>
            </a:endParaRPr>
          </a:p>
          <a:p>
            <a:pPr marL="2179637" marR="0" lvl="0" indent="-808037" algn="l"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 pola poprzez wyrażenie</a:t>
            </a:r>
            <a:endParaRPr sz="1200">
              <a:solidFill>
                <a:schemeClr val="lt1"/>
              </a:solidFill>
              <a:latin typeface="Arial"/>
              <a:ea typeface="Arial"/>
              <a:cs typeface="Arial"/>
              <a:sym typeface="Arial"/>
            </a:endParaRPr>
          </a:p>
          <a:p>
            <a:pPr marL="2179637" marR="0" lvl="0" indent="-808037" algn="l"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 regularne</a:t>
            </a:r>
            <a:endParaRPr/>
          </a:p>
          <a:p>
            <a:pPr marL="808037" marR="0" lvl="0" indent="-808037" algn="l" rtl="0">
              <a:spcBef>
                <a:spcPts val="0"/>
              </a:spcBef>
              <a:spcAft>
                <a:spcPts val="0"/>
              </a:spcAft>
              <a:buClr>
                <a:schemeClr val="lt1"/>
              </a:buClr>
              <a:buSzPts val="1200"/>
              <a:buFont typeface="Arial"/>
              <a:buNone/>
            </a:pPr>
            <a:r>
              <a:rPr lang="pl-PL" sz="1200" b="1">
                <a:solidFill>
                  <a:schemeClr val="lt1"/>
                </a:solidFill>
                <a:latin typeface="Arial"/>
                <a:ea typeface="Arial"/>
                <a:cs typeface="Arial"/>
                <a:sym typeface="Arial"/>
              </a:rPr>
              <a:t>dirname – 			</a:t>
            </a:r>
            <a:r>
              <a:rPr lang="pl-PL" sz="1200">
                <a:solidFill>
                  <a:schemeClr val="lt1"/>
                </a:solidFill>
                <a:latin typeface="Arial"/>
                <a:ea typeface="Arial"/>
                <a:cs typeface="Arial"/>
                <a:sym typeface="Arial"/>
              </a:rPr>
              <a:t>atrybut informujący o </a:t>
            </a:r>
            <a:endParaRPr sz="1200">
              <a:solidFill>
                <a:schemeClr val="lt1"/>
              </a:solidFill>
              <a:latin typeface="Arial"/>
              <a:ea typeface="Arial"/>
              <a:cs typeface="Arial"/>
              <a:sym typeface="Arial"/>
            </a:endParaRPr>
          </a:p>
          <a:p>
            <a:pPr marL="2179637" marR="0" lvl="0" indent="-808037" algn="l"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kierunku 	</a:t>
            </a:r>
            <a:endParaRPr sz="1200">
              <a:solidFill>
                <a:schemeClr val="lt1"/>
              </a:solidFill>
            </a:endParaRPr>
          </a:p>
          <a:p>
            <a:pPr marL="2179637" marR="0" lvl="0" indent="-808037" algn="l" rtl="0">
              <a:spcBef>
                <a:spcPts val="0"/>
              </a:spcBef>
              <a:spcAft>
                <a:spcPts val="0"/>
              </a:spcAft>
              <a:buClr>
                <a:schemeClr val="lt1"/>
              </a:buClr>
              <a:buSzPts val="1200"/>
              <a:buFont typeface="Arial"/>
              <a:buNone/>
            </a:pPr>
            <a:r>
              <a:rPr lang="pl-PL" sz="1200">
                <a:solidFill>
                  <a:schemeClr val="lt1"/>
                </a:solidFill>
              </a:rPr>
              <a:t>wp</a:t>
            </a:r>
            <a:r>
              <a:rPr lang="pl-PL" sz="1200">
                <a:solidFill>
                  <a:schemeClr val="lt1"/>
                </a:solidFill>
                <a:latin typeface="Arial"/>
                <a:ea typeface="Arial"/>
                <a:cs typeface="Arial"/>
                <a:sym typeface="Arial"/>
              </a:rPr>
              <a:t>rowadzonego tekstu</a:t>
            </a:r>
            <a:endParaRPr/>
          </a:p>
          <a:p>
            <a:pPr marL="808037" marR="0" lvl="0" indent="-808037" algn="l" rtl="0">
              <a:spcBef>
                <a:spcPts val="0"/>
              </a:spcBef>
              <a:spcAft>
                <a:spcPts val="0"/>
              </a:spcAft>
              <a:buClr>
                <a:schemeClr val="lt1"/>
              </a:buClr>
              <a:buSzPts val="1200"/>
              <a:buFont typeface="Arial"/>
              <a:buNone/>
            </a:pPr>
            <a:r>
              <a:rPr lang="pl-PL" sz="1200" b="1">
                <a:solidFill>
                  <a:schemeClr val="lt1"/>
                </a:solidFill>
                <a:latin typeface="Arial"/>
                <a:ea typeface="Arial"/>
                <a:cs typeface="Arial"/>
                <a:sym typeface="Arial"/>
              </a:rPr>
              <a:t>novalidate –	 	</a:t>
            </a:r>
            <a:r>
              <a:rPr lang="pl-PL" sz="1200">
                <a:solidFill>
                  <a:schemeClr val="lt1"/>
                </a:solidFill>
                <a:latin typeface="Arial"/>
                <a:ea typeface="Arial"/>
                <a:cs typeface="Arial"/>
                <a:sym typeface="Arial"/>
              </a:rPr>
              <a:t>atrybut blokujący </a:t>
            </a:r>
            <a:endParaRPr sz="1200">
              <a:solidFill>
                <a:schemeClr val="lt1"/>
              </a:solidFill>
              <a:latin typeface="Arial"/>
              <a:ea typeface="Arial"/>
              <a:cs typeface="Arial"/>
              <a:sym typeface="Arial"/>
            </a:endParaRPr>
          </a:p>
          <a:p>
            <a:pPr marL="2179637" marR="0" lvl="0" indent="-808037" algn="l"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sprawdzenie 	</a:t>
            </a:r>
            <a:endParaRPr sz="1200">
              <a:solidFill>
                <a:schemeClr val="lt1"/>
              </a:solidFill>
            </a:endParaRPr>
          </a:p>
          <a:p>
            <a:pPr marL="2179637" marR="0" lvl="0" indent="-808037" algn="l"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poprawności </a:t>
            </a:r>
            <a:endParaRPr sz="1200">
              <a:solidFill>
                <a:schemeClr val="lt1"/>
              </a:solidFill>
              <a:latin typeface="Arial"/>
              <a:ea typeface="Arial"/>
              <a:cs typeface="Arial"/>
              <a:sym typeface="Arial"/>
            </a:endParaRPr>
          </a:p>
          <a:p>
            <a:pPr marL="2179637" marR="0" lvl="0" indent="-808037" algn="l"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wprowadzonych 	</a:t>
            </a:r>
            <a:endParaRPr sz="1200">
              <a:solidFill>
                <a:schemeClr val="lt1"/>
              </a:solidFill>
              <a:latin typeface="Arial"/>
              <a:ea typeface="Arial"/>
              <a:cs typeface="Arial"/>
              <a:sym typeface="Arial"/>
            </a:endParaRPr>
          </a:p>
          <a:p>
            <a:pPr marL="2179637" marR="0" lvl="0" indent="-808037" algn="l"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danych</a:t>
            </a:r>
            <a:endParaRPr sz="1200">
              <a:solidFill>
                <a:schemeClr val="lt1"/>
              </a:solidFill>
              <a:latin typeface="Arial"/>
              <a:ea typeface="Arial"/>
              <a:cs typeface="Arial"/>
              <a:sym typeface="Arial"/>
            </a:endParaRPr>
          </a:p>
          <a:p>
            <a:pPr marL="808037" marR="0" lvl="0" indent="-808037" algn="l" rtl="0">
              <a:spcBef>
                <a:spcPts val="0"/>
              </a:spcBef>
              <a:spcAft>
                <a:spcPts val="0"/>
              </a:spcAft>
              <a:buClr>
                <a:schemeClr val="lt1"/>
              </a:buClr>
              <a:buSzPts val="1200"/>
              <a:buFont typeface="Arial"/>
              <a:buNone/>
            </a:pPr>
            <a:r>
              <a:rPr lang="pl-PL" sz="1200" b="1">
                <a:solidFill>
                  <a:schemeClr val="lt1"/>
                </a:solidFill>
                <a:latin typeface="Arial"/>
                <a:ea typeface="Arial"/>
                <a:cs typeface="Arial"/>
                <a:sym typeface="Arial"/>
              </a:rPr>
              <a:t>placeholder</a:t>
            </a:r>
            <a:r>
              <a:rPr lang="pl-PL" sz="1200">
                <a:solidFill>
                  <a:schemeClr val="lt1"/>
                </a:solidFill>
                <a:latin typeface="Arial"/>
                <a:ea typeface="Arial"/>
                <a:cs typeface="Arial"/>
                <a:sym typeface="Arial"/>
              </a:rPr>
              <a:t> – 	atrybut pozwalający </a:t>
            </a:r>
            <a:endParaRPr sz="1200">
              <a:solidFill>
                <a:schemeClr val="lt1"/>
              </a:solidFill>
              <a:latin typeface="Arial"/>
              <a:ea typeface="Arial"/>
              <a:cs typeface="Arial"/>
              <a:sym typeface="Arial"/>
            </a:endParaRPr>
          </a:p>
          <a:p>
            <a:pPr marL="2179637" marR="0" lvl="0" indent="-808037" algn="l" rtl="0">
              <a:spcBef>
                <a:spcPts val="0"/>
              </a:spcBef>
              <a:spcAft>
                <a:spcPts val="0"/>
              </a:spcAft>
              <a:buClr>
                <a:schemeClr val="lt1"/>
              </a:buClr>
              <a:buSzPts val="1200"/>
              <a:buFont typeface="Arial"/>
              <a:buNone/>
            </a:pPr>
            <a:r>
              <a:rPr lang="pl-PL" sz="1200">
                <a:solidFill>
                  <a:schemeClr val="lt1"/>
                </a:solidFill>
                <a:latin typeface="Arial"/>
                <a:ea typeface="Arial"/>
                <a:cs typeface="Arial"/>
                <a:sym typeface="Arial"/>
              </a:rPr>
              <a:t>wprowadzić tymczasowy tekst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2"/>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Znaczniki do budowy formularzy</a:t>
            </a:r>
            <a:endParaRPr/>
          </a:p>
        </p:txBody>
      </p:sp>
      <p:pic>
        <p:nvPicPr>
          <p:cNvPr id="536" name="Google Shape;536;p52"/>
          <p:cNvPicPr preferRelativeResize="0">
            <a:picLocks noGrp="1"/>
          </p:cNvPicPr>
          <p:nvPr>
            <p:ph type="body" idx="1"/>
          </p:nvPr>
        </p:nvPicPr>
        <p:blipFill rotWithShape="1">
          <a:blip r:embed="rId3">
            <a:alphaModFix/>
          </a:blip>
          <a:srcRect t="9923" r="89489" b="86442"/>
          <a:stretch/>
        </p:blipFill>
        <p:spPr>
          <a:xfrm>
            <a:off x="899592" y="2708920"/>
            <a:ext cx="2306688" cy="432048"/>
          </a:xfrm>
          <a:prstGeom prst="rect">
            <a:avLst/>
          </a:prstGeom>
          <a:noFill/>
          <a:ln>
            <a:noFill/>
          </a:ln>
        </p:spPr>
      </p:pic>
      <p:sp>
        <p:nvSpPr>
          <p:cNvPr id="537" name="Google Shape;537;p52"/>
          <p:cNvSpPr txBox="1"/>
          <p:nvPr/>
        </p:nvSpPr>
        <p:spPr>
          <a:xfrm>
            <a:off x="648432" y="1700808"/>
            <a:ext cx="795601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&lt;progress atrybuty&gt;treść&lt;/progress&gt; - znacznik dodany do specyfikacji HTML5, 				              reprezentuje postęp wykonywania procesu lub 			            zadania. </a:t>
            </a:r>
            <a:endParaRPr/>
          </a:p>
        </p:txBody>
      </p:sp>
      <p:sp>
        <p:nvSpPr>
          <p:cNvPr id="538" name="Google Shape;538;p52"/>
          <p:cNvSpPr/>
          <p:nvPr/>
        </p:nvSpPr>
        <p:spPr>
          <a:xfrm>
            <a:off x="3611835" y="2708920"/>
            <a:ext cx="499261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&lt;progress value="50" max="100"&gt;50%&lt;/progress&gt;</a:t>
            </a:r>
            <a:endParaRPr sz="1600">
              <a:solidFill>
                <a:schemeClr val="lt1"/>
              </a:solidFill>
              <a:latin typeface="Helvetica Neue"/>
              <a:ea typeface="Helvetica Neue"/>
              <a:cs typeface="Helvetica Neue"/>
              <a:sym typeface="Helvetica Neue"/>
            </a:endParaRPr>
          </a:p>
        </p:txBody>
      </p:sp>
      <p:cxnSp>
        <p:nvCxnSpPr>
          <p:cNvPr id="539" name="Google Shape;539;p52"/>
          <p:cNvCxnSpPr/>
          <p:nvPr/>
        </p:nvCxnSpPr>
        <p:spPr>
          <a:xfrm>
            <a:off x="1043608" y="3429000"/>
            <a:ext cx="6984776" cy="72008"/>
          </a:xfrm>
          <a:prstGeom prst="straightConnector1">
            <a:avLst/>
          </a:prstGeom>
          <a:noFill/>
          <a:ln w="9525" cap="flat" cmpd="sng">
            <a:solidFill>
              <a:srgbClr val="F9F9F9"/>
            </a:solidFill>
            <a:prstDash val="solid"/>
            <a:round/>
            <a:headEnd type="none" w="sm" len="sm"/>
            <a:tailEnd type="none" w="sm" len="sm"/>
          </a:ln>
        </p:spPr>
      </p:cxnSp>
      <p:sp>
        <p:nvSpPr>
          <p:cNvPr id="540" name="Google Shape;540;p52"/>
          <p:cNvSpPr txBox="1"/>
          <p:nvPr/>
        </p:nvSpPr>
        <p:spPr>
          <a:xfrm>
            <a:off x="557988" y="3789040"/>
            <a:ext cx="795601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&lt;meter atrybuty&gt;treść&lt;/meter&gt; - znacznik dodany do specyfikacji HTML5, 				              służy do reprezentacji wartości skalarnej ze 			              znanego przedziału lub liczby 					              zmiennoprzecinkowej </a:t>
            </a:r>
            <a:endParaRPr/>
          </a:p>
        </p:txBody>
      </p:sp>
      <p:pic>
        <p:nvPicPr>
          <p:cNvPr id="541" name="Google Shape;541;p52"/>
          <p:cNvPicPr preferRelativeResize="0"/>
          <p:nvPr/>
        </p:nvPicPr>
        <p:blipFill rotWithShape="1">
          <a:blip r:embed="rId4">
            <a:alphaModFix/>
          </a:blip>
          <a:srcRect t="9766" r="90949" b="86345"/>
          <a:stretch/>
        </p:blipFill>
        <p:spPr>
          <a:xfrm>
            <a:off x="899592" y="4869160"/>
            <a:ext cx="1746868" cy="406634"/>
          </a:xfrm>
          <a:prstGeom prst="rect">
            <a:avLst/>
          </a:prstGeom>
          <a:noFill/>
          <a:ln>
            <a:noFill/>
          </a:ln>
        </p:spPr>
      </p:pic>
      <p:sp>
        <p:nvSpPr>
          <p:cNvPr id="542" name="Google Shape;542;p52"/>
          <p:cNvSpPr/>
          <p:nvPr/>
        </p:nvSpPr>
        <p:spPr>
          <a:xfrm>
            <a:off x="3521391" y="4941168"/>
            <a:ext cx="499261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&lt;meter value=5 max=10&gt;5 z 10&lt;/meter&gt;</a:t>
            </a:r>
            <a:endParaRPr sz="1600">
              <a:solidFill>
                <a:schemeClr val="lt1"/>
              </a:solidFill>
              <a:latin typeface="Helvetica Neue"/>
              <a:ea typeface="Helvetica Neue"/>
              <a:cs typeface="Helvetica Neue"/>
              <a:sym typeface="Helvetica Neue"/>
            </a:endParaRPr>
          </a:p>
        </p:txBody>
      </p:sp>
      <p:sp>
        <p:nvSpPr>
          <p:cNvPr id="543" name="Google Shape;543;p52"/>
          <p:cNvSpPr/>
          <p:nvPr/>
        </p:nvSpPr>
        <p:spPr>
          <a:xfrm>
            <a:off x="755577" y="5373216"/>
            <a:ext cx="777686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Atrybuty:</a:t>
            </a:r>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	- hight	- określa granicę wysokich wartości przedziału miernika</a:t>
            </a:r>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	- low	- określa granice niskich wartości przedziału miernika</a:t>
            </a:r>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	- min	- minimalna wartość</a:t>
            </a:r>
            <a:endParaRPr/>
          </a:p>
          <a:p>
            <a:pPr marL="0" marR="0" lvl="0" indent="0" algn="l" rtl="0">
              <a:spcBef>
                <a:spcPts val="0"/>
              </a:spcBef>
              <a:spcAft>
                <a:spcPts val="0"/>
              </a:spcAft>
              <a:buNone/>
            </a:pPr>
            <a:r>
              <a:rPr lang="pl-PL" sz="1600">
                <a:solidFill>
                  <a:schemeClr val="lt1"/>
                </a:solidFill>
                <a:latin typeface="Helvetica Neue"/>
                <a:ea typeface="Helvetica Neue"/>
                <a:cs typeface="Helvetica Neue"/>
                <a:sym typeface="Helvetica Neue"/>
              </a:rPr>
              <a:t>	- optimum – optymalna wartość przedziału</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8"/>
        <p:cNvGrpSpPr/>
        <p:nvPr/>
      </p:nvGrpSpPr>
      <p:grpSpPr>
        <a:xfrm>
          <a:off x="0" y="0"/>
          <a:ext cx="0" cy="0"/>
          <a:chOff x="0" y="0"/>
          <a:chExt cx="0" cy="0"/>
        </a:xfrm>
      </p:grpSpPr>
      <p:sp>
        <p:nvSpPr>
          <p:cNvPr id="549" name="Google Shape;549;p53"/>
          <p:cNvSpPr txBox="1">
            <a:spLocks noGrp="1"/>
          </p:cNvSpPr>
          <p:nvPr>
            <p:ph type="title"/>
          </p:nvPr>
        </p:nvSpPr>
        <p:spPr>
          <a:xfrm>
            <a:off x="1981200" y="762000"/>
            <a:ext cx="6934200" cy="7159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sz="4000">
                <a:solidFill>
                  <a:schemeClr val="dk1"/>
                </a:solidFill>
              </a:rPr>
              <a:t>Znaczniki do budowy formularzy </a:t>
            </a:r>
            <a:endParaRPr sz="4000">
              <a:solidFill>
                <a:schemeClr val="dk1"/>
              </a:solidFill>
            </a:endParaRPr>
          </a:p>
        </p:txBody>
      </p:sp>
      <p:sp>
        <p:nvSpPr>
          <p:cNvPr id="550" name="Google Shape;550;p53"/>
          <p:cNvSpPr txBox="1">
            <a:spLocks noGrp="1"/>
          </p:cNvSpPr>
          <p:nvPr>
            <p:ph type="body" idx="1"/>
          </p:nvPr>
        </p:nvSpPr>
        <p:spPr>
          <a:xfrm>
            <a:off x="1871243" y="1739717"/>
            <a:ext cx="6934200" cy="507365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Helvetica Neue"/>
              <a:buNone/>
            </a:pPr>
            <a:r>
              <a:rPr lang="pl-PL" sz="1600" dirty="0">
                <a:solidFill>
                  <a:schemeClr val="dk1"/>
                </a:solidFill>
              </a:rPr>
              <a:t>Nowe obiekty formularza w standardzie HTML5</a:t>
            </a:r>
            <a:endParaRPr dirty="0"/>
          </a:p>
          <a:p>
            <a:pPr marL="0" lvl="0" indent="0" algn="l" rtl="0">
              <a:spcBef>
                <a:spcPts val="320"/>
              </a:spcBef>
              <a:spcAft>
                <a:spcPts val="0"/>
              </a:spcAft>
              <a:buClr>
                <a:schemeClr val="lt1"/>
              </a:buClr>
              <a:buSzPts val="1600"/>
              <a:buFont typeface="Helvetica Neue"/>
              <a:buNone/>
            </a:pPr>
            <a:endParaRPr sz="1600" dirty="0">
              <a:solidFill>
                <a:schemeClr val="dk1"/>
              </a:solidFill>
            </a:endParaRPr>
          </a:p>
          <a:p>
            <a:pPr marL="0" lvl="0" indent="0" algn="l" rtl="0">
              <a:spcBef>
                <a:spcPts val="320"/>
              </a:spcBef>
              <a:spcAft>
                <a:spcPts val="0"/>
              </a:spcAft>
              <a:buClr>
                <a:schemeClr val="dk1"/>
              </a:buClr>
              <a:buSzPts val="1600"/>
              <a:buFont typeface="Helvetica Neue"/>
              <a:buNone/>
            </a:pPr>
            <a:r>
              <a:rPr lang="pl-PL" sz="1600" dirty="0">
                <a:solidFill>
                  <a:schemeClr val="dk1"/>
                </a:solidFill>
              </a:rPr>
              <a:t>				- menu kontekstowe dla obiektu</a:t>
            </a:r>
            <a:endParaRPr dirty="0"/>
          </a:p>
          <a:p>
            <a:pPr marL="0" lvl="0" indent="0" algn="l" rtl="0">
              <a:spcBef>
                <a:spcPts val="320"/>
              </a:spcBef>
              <a:spcAft>
                <a:spcPts val="0"/>
              </a:spcAft>
              <a:buClr>
                <a:schemeClr val="lt1"/>
              </a:buClr>
              <a:buSzPts val="1600"/>
              <a:buFont typeface="Helvetica Neue"/>
              <a:buNone/>
            </a:pPr>
            <a:endParaRPr sz="1600" dirty="0">
              <a:solidFill>
                <a:schemeClr val="dk1"/>
              </a:solidFill>
            </a:endParaRPr>
          </a:p>
          <a:p>
            <a:pPr marL="0" lvl="0" indent="0" algn="l" rtl="0">
              <a:spcBef>
                <a:spcPts val="320"/>
              </a:spcBef>
              <a:spcAft>
                <a:spcPts val="0"/>
              </a:spcAft>
              <a:buClr>
                <a:schemeClr val="lt1"/>
              </a:buClr>
              <a:buSzPts val="1600"/>
              <a:buFont typeface="Helvetica Neue"/>
              <a:buNone/>
            </a:pPr>
            <a:endParaRPr sz="1600" dirty="0">
              <a:solidFill>
                <a:schemeClr val="dk1"/>
              </a:solidFill>
            </a:endParaRPr>
          </a:p>
          <a:p>
            <a:pPr marL="0" lvl="0" indent="0" algn="l" rtl="0">
              <a:spcBef>
                <a:spcPts val="320"/>
              </a:spcBef>
              <a:spcAft>
                <a:spcPts val="0"/>
              </a:spcAft>
              <a:buClr>
                <a:schemeClr val="lt1"/>
              </a:buClr>
              <a:buSzPts val="1600"/>
              <a:buFont typeface="Helvetica Neue"/>
              <a:buNone/>
            </a:pPr>
            <a:endParaRPr sz="1600" dirty="0">
              <a:solidFill>
                <a:schemeClr val="dk1"/>
              </a:solidFill>
            </a:endParaRPr>
          </a:p>
          <a:p>
            <a:pPr marL="0" lvl="0" indent="0" algn="l" rtl="0">
              <a:spcBef>
                <a:spcPts val="320"/>
              </a:spcBef>
              <a:spcAft>
                <a:spcPts val="0"/>
              </a:spcAft>
              <a:buClr>
                <a:schemeClr val="lt1"/>
              </a:buClr>
              <a:buSzPts val="1600"/>
              <a:buFont typeface="Arial"/>
              <a:buNone/>
            </a:pPr>
            <a:br>
              <a:rPr lang="pl-PL" sz="1600" dirty="0">
                <a:latin typeface="Arial"/>
                <a:ea typeface="Arial"/>
                <a:cs typeface="Arial"/>
                <a:sym typeface="Arial"/>
              </a:rPr>
            </a:br>
            <a:endParaRPr sz="1600" dirty="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dirty="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dirty="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dirty="0">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dirty="0">
              <a:solidFill>
                <a:schemeClr val="dk1"/>
              </a:solidFill>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dirty="0">
              <a:solidFill>
                <a:schemeClr val="dk1"/>
              </a:solidFill>
              <a:latin typeface="Arial"/>
              <a:ea typeface="Arial"/>
              <a:cs typeface="Arial"/>
              <a:sym typeface="Arial"/>
            </a:endParaRPr>
          </a:p>
          <a:p>
            <a:pPr marL="0" lvl="0" indent="0" algn="l" rtl="0">
              <a:spcBef>
                <a:spcPts val="320"/>
              </a:spcBef>
              <a:spcAft>
                <a:spcPts val="0"/>
              </a:spcAft>
              <a:buClr>
                <a:schemeClr val="lt1"/>
              </a:buClr>
              <a:buSzPts val="1600"/>
              <a:buFont typeface="Helvetica Neue"/>
              <a:buNone/>
            </a:pPr>
            <a:endParaRPr sz="1600" dirty="0">
              <a:solidFill>
                <a:schemeClr val="dk1"/>
              </a:solidFill>
              <a:latin typeface="Arial"/>
              <a:ea typeface="Arial"/>
              <a:cs typeface="Arial"/>
              <a:sym typeface="Arial"/>
            </a:endParaRPr>
          </a:p>
        </p:txBody>
      </p:sp>
      <p:sp>
        <p:nvSpPr>
          <p:cNvPr id="551" name="Google Shape;551;p53"/>
          <p:cNvSpPr txBox="1"/>
          <p:nvPr/>
        </p:nvSpPr>
        <p:spPr>
          <a:xfrm>
            <a:off x="1835696" y="2132856"/>
            <a:ext cx="2736304"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lt2"/>
                </a:solidFill>
                <a:latin typeface="Helvetica Neue"/>
                <a:ea typeface="Helvetica Neue"/>
                <a:cs typeface="Helvetica Neue"/>
                <a:sym typeface="Helvetica Neue"/>
              </a:rPr>
              <a:t>&lt;datalist atrybuty&gt;</a:t>
            </a:r>
            <a:endParaRPr/>
          </a:p>
          <a:p>
            <a:pPr marL="0" marR="0" lvl="0" indent="0" algn="l" rtl="0">
              <a:spcBef>
                <a:spcPts val="0"/>
              </a:spcBef>
              <a:spcAft>
                <a:spcPts val="0"/>
              </a:spcAft>
              <a:buNone/>
            </a:pPr>
            <a:r>
              <a:rPr lang="pl-PL" sz="1600" b="1">
                <a:solidFill>
                  <a:schemeClr val="lt2"/>
                </a:solidFill>
                <a:latin typeface="Helvetica Neue"/>
                <a:ea typeface="Helvetica Neue"/>
                <a:cs typeface="Helvetica Neue"/>
                <a:sym typeface="Helvetica Neue"/>
              </a:rPr>
              <a:t>   &lt;option value=wyrazenie&gt;</a:t>
            </a:r>
            <a:endParaRPr/>
          </a:p>
          <a:p>
            <a:pPr marL="0" marR="0" lvl="0" indent="0" algn="l" rtl="0">
              <a:spcBef>
                <a:spcPts val="0"/>
              </a:spcBef>
              <a:spcAft>
                <a:spcPts val="0"/>
              </a:spcAft>
              <a:buNone/>
            </a:pPr>
            <a:r>
              <a:rPr lang="pl-PL" sz="1600" b="1">
                <a:solidFill>
                  <a:schemeClr val="lt2"/>
                </a:solidFill>
                <a:latin typeface="Helvetica Neue"/>
                <a:ea typeface="Helvetica Neue"/>
                <a:cs typeface="Helvetica Neue"/>
                <a:sym typeface="Helvetica Neue"/>
              </a:rPr>
              <a:t>   …</a:t>
            </a:r>
            <a:endParaRPr/>
          </a:p>
          <a:p>
            <a:pPr marL="0" marR="0" lvl="0" indent="0" algn="l" rtl="0">
              <a:spcBef>
                <a:spcPts val="0"/>
              </a:spcBef>
              <a:spcAft>
                <a:spcPts val="0"/>
              </a:spcAft>
              <a:buNone/>
            </a:pPr>
            <a:r>
              <a:rPr lang="pl-PL" sz="1600" b="1">
                <a:solidFill>
                  <a:schemeClr val="lt2"/>
                </a:solidFill>
                <a:latin typeface="Helvetica Neue"/>
                <a:ea typeface="Helvetica Neue"/>
                <a:cs typeface="Helvetica Neue"/>
                <a:sym typeface="Helvetica Neue"/>
              </a:rPr>
              <a:t>&lt;/datalist&gt;</a:t>
            </a:r>
            <a:endParaRPr/>
          </a:p>
        </p:txBody>
      </p:sp>
      <p:pic>
        <p:nvPicPr>
          <p:cNvPr id="552" name="Google Shape;552;p53"/>
          <p:cNvPicPr preferRelativeResize="0"/>
          <p:nvPr/>
        </p:nvPicPr>
        <p:blipFill rotWithShape="1">
          <a:blip r:embed="rId4">
            <a:alphaModFix/>
          </a:blip>
          <a:srcRect l="18081" t="31450" r="50910" b="51087"/>
          <a:stretch/>
        </p:blipFill>
        <p:spPr>
          <a:xfrm>
            <a:off x="2123728" y="3429000"/>
            <a:ext cx="3024336" cy="1224136"/>
          </a:xfrm>
          <a:prstGeom prst="rect">
            <a:avLst/>
          </a:prstGeom>
          <a:noFill/>
          <a:ln>
            <a:noFill/>
          </a:ln>
        </p:spPr>
      </p:pic>
      <p:pic>
        <p:nvPicPr>
          <p:cNvPr id="553" name="Google Shape;553;p53"/>
          <p:cNvPicPr preferRelativeResize="0"/>
          <p:nvPr/>
        </p:nvPicPr>
        <p:blipFill rotWithShape="1">
          <a:blip r:embed="rId5">
            <a:alphaModFix/>
          </a:blip>
          <a:srcRect t="8914" r="81007" b="66434"/>
          <a:stretch/>
        </p:blipFill>
        <p:spPr>
          <a:xfrm>
            <a:off x="6084168" y="3068960"/>
            <a:ext cx="1852464" cy="1728192"/>
          </a:xfrm>
          <a:prstGeom prst="rect">
            <a:avLst/>
          </a:prstGeom>
          <a:noFill/>
          <a:ln>
            <a:noFill/>
          </a:ln>
        </p:spPr>
      </p:pic>
      <p:sp>
        <p:nvSpPr>
          <p:cNvPr id="554" name="Google Shape;554;p53"/>
          <p:cNvSpPr txBox="1"/>
          <p:nvPr/>
        </p:nvSpPr>
        <p:spPr>
          <a:xfrm>
            <a:off x="1835696" y="4941168"/>
            <a:ext cx="273630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lt2"/>
                </a:solidFill>
                <a:latin typeface="Helvetica Neue"/>
                <a:ea typeface="Helvetica Neue"/>
                <a:cs typeface="Helvetica Neue"/>
                <a:sym typeface="Helvetica Neue"/>
              </a:rPr>
              <a:t>&lt;output atrybuty&gt;</a:t>
            </a:r>
            <a:endParaRPr/>
          </a:p>
          <a:p>
            <a:pPr marL="0" marR="0" lvl="0" indent="0" algn="l" rtl="0">
              <a:spcBef>
                <a:spcPts val="0"/>
              </a:spcBef>
              <a:spcAft>
                <a:spcPts val="0"/>
              </a:spcAft>
              <a:buNone/>
            </a:pPr>
            <a:r>
              <a:rPr lang="pl-PL" sz="1600" b="1">
                <a:solidFill>
                  <a:schemeClr val="lt2"/>
                </a:solidFill>
                <a:latin typeface="Helvetica Neue"/>
                <a:ea typeface="Helvetica Neue"/>
                <a:cs typeface="Helvetica Neue"/>
                <a:sym typeface="Helvetica Neue"/>
              </a:rPr>
              <a:t>&lt;/output&gt;</a:t>
            </a:r>
            <a:endParaRPr/>
          </a:p>
        </p:txBody>
      </p:sp>
      <p:pic>
        <p:nvPicPr>
          <p:cNvPr id="555" name="Google Shape;555;p53"/>
          <p:cNvPicPr preferRelativeResize="0"/>
          <p:nvPr/>
        </p:nvPicPr>
        <p:blipFill rotWithShape="1">
          <a:blip r:embed="rId6">
            <a:alphaModFix/>
          </a:blip>
          <a:srcRect l="13824" t="29457" r="31543" b="54108"/>
          <a:stretch/>
        </p:blipFill>
        <p:spPr>
          <a:xfrm>
            <a:off x="3815408" y="5013176"/>
            <a:ext cx="5328592" cy="1152128"/>
          </a:xfrm>
          <a:prstGeom prst="rect">
            <a:avLst/>
          </a:prstGeom>
          <a:noFill/>
          <a:ln>
            <a:noFill/>
          </a:ln>
        </p:spPr>
      </p:pic>
      <p:pic>
        <p:nvPicPr>
          <p:cNvPr id="556" name="Google Shape;556;p53"/>
          <p:cNvPicPr preferRelativeResize="0"/>
          <p:nvPr/>
        </p:nvPicPr>
        <p:blipFill rotWithShape="1">
          <a:blip r:embed="rId7">
            <a:alphaModFix/>
          </a:blip>
          <a:srcRect t="9941" r="58859" b="84923"/>
          <a:stretch/>
        </p:blipFill>
        <p:spPr>
          <a:xfrm>
            <a:off x="2123728" y="6309320"/>
            <a:ext cx="4012704" cy="36004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4"/>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Znaczniki do budowy formularzy</a:t>
            </a:r>
            <a:endParaRPr/>
          </a:p>
        </p:txBody>
      </p:sp>
      <p:sp>
        <p:nvSpPr>
          <p:cNvPr id="562" name="Google Shape;562;p54"/>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1600"/>
              <a:buFont typeface="Helvetica Neue"/>
              <a:buNone/>
            </a:pPr>
            <a:r>
              <a:rPr lang="pl-PL" sz="1600" b="1"/>
              <a:t>Atrybuty obiektu input dla typu button, submit itp. </a:t>
            </a:r>
            <a:endParaRPr/>
          </a:p>
          <a:p>
            <a:pPr marL="342900" lvl="0" indent="-342900" algn="l" rtl="0">
              <a:spcBef>
                <a:spcPts val="320"/>
              </a:spcBef>
              <a:spcAft>
                <a:spcPts val="0"/>
              </a:spcAft>
              <a:buClr>
                <a:schemeClr val="lt1"/>
              </a:buClr>
              <a:buSzPts val="1600"/>
              <a:buFont typeface="Helvetica Neue"/>
              <a:buNone/>
            </a:pPr>
            <a:endParaRPr sz="1600" b="1"/>
          </a:p>
          <a:p>
            <a:pPr marL="342900" lvl="0" indent="-342900" algn="l" rtl="0">
              <a:spcBef>
                <a:spcPts val="320"/>
              </a:spcBef>
              <a:spcAft>
                <a:spcPts val="0"/>
              </a:spcAft>
              <a:buClr>
                <a:schemeClr val="lt1"/>
              </a:buClr>
              <a:buSzPts val="1600"/>
              <a:buFont typeface="Helvetica Neue"/>
              <a:buNone/>
            </a:pPr>
            <a:endParaRPr sz="1600" b="1"/>
          </a:p>
          <a:p>
            <a:pPr marL="342900" lvl="0" indent="-342900" algn="l" rtl="0">
              <a:spcBef>
                <a:spcPts val="320"/>
              </a:spcBef>
              <a:spcAft>
                <a:spcPts val="0"/>
              </a:spcAft>
              <a:buClr>
                <a:schemeClr val="lt1"/>
              </a:buClr>
              <a:buSzPts val="1600"/>
              <a:buFont typeface="Helvetica Neue"/>
              <a:buNone/>
            </a:pPr>
            <a:endParaRPr sz="1600" b="1"/>
          </a:p>
          <a:p>
            <a:pPr marL="342900" lvl="0" indent="-342900" algn="l" rtl="0">
              <a:spcBef>
                <a:spcPts val="320"/>
              </a:spcBef>
              <a:spcAft>
                <a:spcPts val="0"/>
              </a:spcAft>
              <a:buClr>
                <a:schemeClr val="lt1"/>
              </a:buClr>
              <a:buSzPts val="1600"/>
              <a:buFont typeface="Helvetica Neue"/>
              <a:buNone/>
            </a:pPr>
            <a:endParaRPr sz="1600" b="1"/>
          </a:p>
          <a:p>
            <a:pPr marL="342900" lvl="0" indent="-342900" algn="l" rtl="0">
              <a:spcBef>
                <a:spcPts val="320"/>
              </a:spcBef>
              <a:spcAft>
                <a:spcPts val="0"/>
              </a:spcAft>
              <a:buClr>
                <a:schemeClr val="lt1"/>
              </a:buClr>
              <a:buSzPts val="1600"/>
              <a:buFont typeface="Helvetica Neue"/>
              <a:buNone/>
            </a:pPr>
            <a:endParaRPr sz="1600" b="1"/>
          </a:p>
          <a:p>
            <a:pPr marL="342900" lvl="0" indent="-342900" algn="l" rtl="0">
              <a:spcBef>
                <a:spcPts val="320"/>
              </a:spcBef>
              <a:spcAft>
                <a:spcPts val="0"/>
              </a:spcAft>
              <a:buClr>
                <a:schemeClr val="lt1"/>
              </a:buClr>
              <a:buSzPts val="1600"/>
              <a:buFont typeface="Helvetica Neue"/>
              <a:buNone/>
            </a:pPr>
            <a:endParaRPr sz="1600"/>
          </a:p>
        </p:txBody>
      </p:sp>
      <p:sp>
        <p:nvSpPr>
          <p:cNvPr id="563" name="Google Shape;563;p54"/>
          <p:cNvSpPr txBox="1"/>
          <p:nvPr/>
        </p:nvSpPr>
        <p:spPr>
          <a:xfrm>
            <a:off x="1187624" y="3155484"/>
            <a:ext cx="6912768" cy="156966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pl-PL" sz="1200" b="1" dirty="0">
                <a:solidFill>
                  <a:schemeClr val="dk1"/>
                </a:solidFill>
                <a:latin typeface="Helvetica Neue"/>
                <a:ea typeface="Helvetica Neue"/>
                <a:cs typeface="Helvetica Neue"/>
                <a:sym typeface="Helvetica Neue"/>
              </a:rPr>
              <a:t>Atrybuty:</a:t>
            </a:r>
            <a:endParaRPr dirty="0"/>
          </a:p>
          <a:p>
            <a:pPr marL="0" marR="0" lvl="0" indent="0" algn="l" rtl="0">
              <a:spcBef>
                <a:spcPts val="0"/>
              </a:spcBef>
              <a:spcAft>
                <a:spcPts val="0"/>
              </a:spcAft>
              <a:buNone/>
            </a:pPr>
            <a:endParaRPr sz="12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pl-PL" sz="1200" b="1" dirty="0" err="1">
                <a:solidFill>
                  <a:schemeClr val="dk1"/>
                </a:solidFill>
                <a:latin typeface="Arial"/>
                <a:ea typeface="Arial"/>
                <a:cs typeface="Arial"/>
                <a:sym typeface="Arial"/>
              </a:rPr>
              <a:t>formaction</a:t>
            </a:r>
            <a:r>
              <a:rPr lang="pl-PL" sz="1200" b="1" dirty="0">
                <a:solidFill>
                  <a:schemeClr val="dk1"/>
                </a:solidFill>
                <a:latin typeface="Arial"/>
                <a:ea typeface="Arial"/>
                <a:cs typeface="Arial"/>
                <a:sym typeface="Arial"/>
              </a:rPr>
              <a:t> - </a:t>
            </a:r>
            <a:r>
              <a:rPr lang="pl-PL" sz="1200" dirty="0">
                <a:solidFill>
                  <a:schemeClr val="dk1"/>
                </a:solidFill>
                <a:latin typeface="Arial"/>
                <a:ea typeface="Arial"/>
                <a:cs typeface="Arial"/>
                <a:sym typeface="Arial"/>
              </a:rPr>
              <a:t>	Nadpisuje akcję, która została określona w znaczniku ”form‘”</a:t>
            </a:r>
            <a:endParaRPr dirty="0"/>
          </a:p>
          <a:p>
            <a:pPr marL="1793875" marR="0" lvl="0" indent="-1793875" algn="l" rtl="0">
              <a:spcBef>
                <a:spcPts val="0"/>
              </a:spcBef>
              <a:spcAft>
                <a:spcPts val="0"/>
              </a:spcAft>
              <a:buNone/>
            </a:pPr>
            <a:r>
              <a:rPr lang="pl-PL" sz="1200" b="1" dirty="0" err="1">
                <a:solidFill>
                  <a:schemeClr val="dk1"/>
                </a:solidFill>
                <a:latin typeface="Arial"/>
                <a:ea typeface="Arial"/>
                <a:cs typeface="Arial"/>
                <a:sym typeface="Arial"/>
              </a:rPr>
              <a:t>formenctype</a:t>
            </a:r>
            <a:r>
              <a:rPr lang="pl-PL" sz="1200" b="1" dirty="0">
                <a:solidFill>
                  <a:schemeClr val="dk1"/>
                </a:solidFill>
                <a:latin typeface="Arial"/>
                <a:ea typeface="Arial"/>
                <a:cs typeface="Arial"/>
                <a:sym typeface="Arial"/>
              </a:rPr>
              <a:t> -</a:t>
            </a:r>
            <a:r>
              <a:rPr lang="pl-PL" sz="1200" dirty="0">
                <a:solidFill>
                  <a:schemeClr val="dk1"/>
                </a:solidFill>
                <a:latin typeface="Arial"/>
                <a:ea typeface="Arial"/>
                <a:cs typeface="Arial"/>
                <a:sym typeface="Arial"/>
              </a:rPr>
              <a:t>		Nadpisuje typ określony przy ”form” (dla obiektów ”</a:t>
            </a:r>
            <a:r>
              <a:rPr lang="pl-PL" sz="1200" dirty="0" err="1">
                <a:solidFill>
                  <a:schemeClr val="dk1"/>
                </a:solidFill>
                <a:latin typeface="Arial"/>
                <a:ea typeface="Arial"/>
                <a:cs typeface="Arial"/>
                <a:sym typeface="Arial"/>
              </a:rPr>
              <a:t>submit</a:t>
            </a:r>
            <a:r>
              <a:rPr lang="pl-PL" sz="1200" dirty="0">
                <a:solidFill>
                  <a:schemeClr val="dk1"/>
                </a:solidFill>
                <a:latin typeface="Arial"/>
                <a:ea typeface="Arial"/>
                <a:cs typeface="Arial"/>
                <a:sym typeface="Arial"/>
              </a:rPr>
              <a:t>” lub ”image”)</a:t>
            </a:r>
            <a:endParaRPr dirty="0"/>
          </a:p>
          <a:p>
            <a:pPr marL="1793875" marR="0" lvl="0" indent="-1793875" algn="l" rtl="0">
              <a:spcBef>
                <a:spcPts val="0"/>
              </a:spcBef>
              <a:spcAft>
                <a:spcPts val="0"/>
              </a:spcAft>
              <a:buNone/>
            </a:pPr>
            <a:r>
              <a:rPr lang="pl-PL" sz="1200" b="1" dirty="0" err="1">
                <a:solidFill>
                  <a:schemeClr val="dk1"/>
                </a:solidFill>
                <a:latin typeface="Arial"/>
                <a:ea typeface="Arial"/>
                <a:cs typeface="Arial"/>
                <a:sym typeface="Arial"/>
              </a:rPr>
              <a:t>formmethod</a:t>
            </a:r>
            <a:r>
              <a:rPr lang="pl-PL" sz="1200" b="1" dirty="0">
                <a:solidFill>
                  <a:schemeClr val="dk1"/>
                </a:solidFill>
                <a:latin typeface="Arial"/>
                <a:ea typeface="Arial"/>
                <a:cs typeface="Arial"/>
                <a:sym typeface="Arial"/>
              </a:rPr>
              <a:t> - 		</a:t>
            </a:r>
            <a:r>
              <a:rPr lang="pl-PL" sz="1200" dirty="0">
                <a:solidFill>
                  <a:schemeClr val="dk1"/>
                </a:solidFill>
                <a:latin typeface="Arial"/>
                <a:ea typeface="Arial"/>
                <a:cs typeface="Arial"/>
                <a:sym typeface="Arial"/>
              </a:rPr>
              <a:t>Nadpisuje metodę określoną w ”form” (dla obiektów ”</a:t>
            </a:r>
            <a:r>
              <a:rPr lang="pl-PL" sz="1200" dirty="0" err="1">
                <a:solidFill>
                  <a:schemeClr val="dk1"/>
                </a:solidFill>
                <a:latin typeface="Arial"/>
                <a:ea typeface="Arial"/>
                <a:cs typeface="Arial"/>
                <a:sym typeface="Arial"/>
              </a:rPr>
              <a:t>submit</a:t>
            </a:r>
            <a:r>
              <a:rPr lang="pl-PL" sz="1200" dirty="0">
                <a:solidFill>
                  <a:schemeClr val="dk1"/>
                </a:solidFill>
                <a:latin typeface="Arial"/>
                <a:ea typeface="Arial"/>
                <a:cs typeface="Arial"/>
                <a:sym typeface="Arial"/>
              </a:rPr>
              <a:t>” lub ”image”)</a:t>
            </a:r>
            <a:endParaRPr dirty="0"/>
          </a:p>
          <a:p>
            <a:pPr marL="1793875" marR="0" lvl="0" indent="-1793875" algn="l" rtl="0">
              <a:spcBef>
                <a:spcPts val="0"/>
              </a:spcBef>
              <a:spcAft>
                <a:spcPts val="0"/>
              </a:spcAft>
              <a:buNone/>
            </a:pPr>
            <a:r>
              <a:rPr lang="pl-PL" sz="1200" b="1" dirty="0" err="1">
                <a:solidFill>
                  <a:schemeClr val="dk1"/>
                </a:solidFill>
                <a:latin typeface="Arial"/>
                <a:ea typeface="Arial"/>
                <a:cs typeface="Arial"/>
                <a:sym typeface="Arial"/>
              </a:rPr>
              <a:t>formnovalidate</a:t>
            </a:r>
            <a:r>
              <a:rPr lang="pl-PL" sz="1200" b="1" dirty="0">
                <a:solidFill>
                  <a:schemeClr val="dk1"/>
                </a:solidFill>
                <a:latin typeface="Arial"/>
                <a:ea typeface="Arial"/>
                <a:cs typeface="Arial"/>
                <a:sym typeface="Arial"/>
              </a:rPr>
              <a:t> - 	</a:t>
            </a:r>
            <a:r>
              <a:rPr lang="pl-PL" sz="1200" dirty="0">
                <a:solidFill>
                  <a:schemeClr val="dk1"/>
                </a:solidFill>
                <a:latin typeface="Arial"/>
                <a:ea typeface="Arial"/>
                <a:cs typeface="Arial"/>
                <a:sym typeface="Arial"/>
              </a:rPr>
              <a:t>	Nadpisuje atrybut ”</a:t>
            </a:r>
            <a:r>
              <a:rPr lang="pl-PL" sz="1200" dirty="0" err="1">
                <a:solidFill>
                  <a:schemeClr val="dk1"/>
                </a:solidFill>
                <a:latin typeface="Arial"/>
                <a:ea typeface="Arial"/>
                <a:cs typeface="Arial"/>
                <a:sym typeface="Arial"/>
              </a:rPr>
              <a:t>novalildate</a:t>
            </a:r>
            <a:r>
              <a:rPr lang="pl-PL" sz="1200" dirty="0">
                <a:solidFill>
                  <a:schemeClr val="dk1"/>
                </a:solidFill>
                <a:latin typeface="Arial"/>
                <a:ea typeface="Arial"/>
                <a:cs typeface="Arial"/>
                <a:sym typeface="Arial"/>
              </a:rPr>
              <a:t>” (dla obiektów ”</a:t>
            </a:r>
            <a:r>
              <a:rPr lang="pl-PL" sz="1200" dirty="0" err="1">
                <a:solidFill>
                  <a:schemeClr val="dk1"/>
                </a:solidFill>
                <a:latin typeface="Arial"/>
                <a:ea typeface="Arial"/>
                <a:cs typeface="Arial"/>
                <a:sym typeface="Arial"/>
              </a:rPr>
              <a:t>submit</a:t>
            </a:r>
            <a:r>
              <a:rPr lang="pl-PL" sz="1200" dirty="0">
                <a:solidFill>
                  <a:schemeClr val="dk1"/>
                </a:solidFill>
                <a:latin typeface="Arial"/>
                <a:ea typeface="Arial"/>
                <a:cs typeface="Arial"/>
                <a:sym typeface="Arial"/>
              </a:rPr>
              <a:t>”)</a:t>
            </a:r>
            <a:endParaRPr dirty="0"/>
          </a:p>
          <a:p>
            <a:pPr marL="1793875" marR="0" lvl="0" indent="-1793875" algn="l" rtl="0">
              <a:spcBef>
                <a:spcPts val="0"/>
              </a:spcBef>
              <a:spcAft>
                <a:spcPts val="0"/>
              </a:spcAft>
              <a:buNone/>
            </a:pPr>
            <a:r>
              <a:rPr lang="pl-PL" sz="1200" b="1" dirty="0" err="1">
                <a:solidFill>
                  <a:schemeClr val="dk1"/>
                </a:solidFill>
                <a:latin typeface="Arial"/>
                <a:ea typeface="Arial"/>
                <a:cs typeface="Arial"/>
                <a:sym typeface="Arial"/>
              </a:rPr>
              <a:t>formtarget</a:t>
            </a:r>
            <a:r>
              <a:rPr lang="pl-PL" sz="1200" b="1" dirty="0">
                <a:solidFill>
                  <a:schemeClr val="dk1"/>
                </a:solidFill>
                <a:latin typeface="Arial"/>
                <a:ea typeface="Arial"/>
                <a:cs typeface="Arial"/>
                <a:sym typeface="Arial"/>
              </a:rPr>
              <a:t> - 	 </a:t>
            </a:r>
            <a:r>
              <a:rPr lang="pl-PL" sz="1200" dirty="0">
                <a:solidFill>
                  <a:schemeClr val="dk1"/>
                </a:solidFill>
                <a:latin typeface="Arial"/>
                <a:ea typeface="Arial"/>
                <a:cs typeface="Arial"/>
                <a:sym typeface="Arial"/>
              </a:rPr>
              <a:t>Określa miejsce wykonania formularza (_blank, _target)</a:t>
            </a:r>
            <a:endParaRPr sz="1200" b="1" dirty="0">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55"/>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Literatura</a:t>
            </a:r>
            <a:endParaRPr/>
          </a:p>
        </p:txBody>
      </p:sp>
      <p:sp>
        <p:nvSpPr>
          <p:cNvPr id="569" name="Google Shape;569;p55"/>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600"/>
              <a:buFont typeface="Helvetica Neue"/>
              <a:buNone/>
            </a:pPr>
            <a:r>
              <a:rPr lang="pl-PL" sz="1600" dirty="0"/>
              <a:t>Źródła książkowe</a:t>
            </a:r>
            <a:endParaRPr dirty="0"/>
          </a:p>
          <a:p>
            <a:pPr marL="342900" lvl="0" indent="-342900" algn="l" rtl="0">
              <a:spcBef>
                <a:spcPts val="320"/>
              </a:spcBef>
              <a:spcAft>
                <a:spcPts val="0"/>
              </a:spcAft>
              <a:buClr>
                <a:schemeClr val="lt1"/>
              </a:buClr>
              <a:buSzPts val="1600"/>
              <a:buFont typeface="Helvetica Neue"/>
              <a:buChar char="•"/>
            </a:pPr>
            <a:r>
              <a:rPr lang="pl-PL" sz="1600" dirty="0" err="1"/>
              <a:t>Dave</a:t>
            </a:r>
            <a:r>
              <a:rPr lang="pl-PL" sz="1600" dirty="0"/>
              <a:t> Taylor, </a:t>
            </a:r>
            <a:r>
              <a:rPr lang="pl-PL" sz="1600" i="1" dirty="0"/>
              <a:t>Tworzenie stron WWW</a:t>
            </a:r>
            <a:r>
              <a:rPr lang="pl-PL" sz="1600" dirty="0"/>
              <a:t>, Wydawnictwo WR Warszawa 1998</a:t>
            </a:r>
            <a:endParaRPr dirty="0"/>
          </a:p>
          <a:p>
            <a:pPr marL="342900" lvl="0" indent="-342900" algn="l" rtl="0">
              <a:spcBef>
                <a:spcPts val="320"/>
              </a:spcBef>
              <a:spcAft>
                <a:spcPts val="0"/>
              </a:spcAft>
              <a:buClr>
                <a:schemeClr val="lt1"/>
              </a:buClr>
              <a:buSzPts val="1600"/>
              <a:buFont typeface="Helvetica Neue"/>
              <a:buChar char="•"/>
            </a:pPr>
            <a:r>
              <a:rPr lang="pl-PL" sz="1600" dirty="0"/>
              <a:t>Piotr </a:t>
            </a:r>
            <a:r>
              <a:rPr lang="pl-PL" sz="1600" dirty="0" err="1"/>
              <a:t>Bubacz</a:t>
            </a:r>
            <a:r>
              <a:rPr lang="pl-PL" sz="1600" dirty="0"/>
              <a:t>, </a:t>
            </a:r>
            <a:r>
              <a:rPr lang="pl-PL" sz="1600" i="1" dirty="0"/>
              <a:t>Aplikacje Internetowe </a:t>
            </a:r>
            <a:r>
              <a:rPr lang="pl-PL" sz="1600" dirty="0"/>
              <a:t>– Kurs MSDNAA</a:t>
            </a:r>
            <a:endParaRPr dirty="0"/>
          </a:p>
          <a:p>
            <a:pPr marL="342900" lvl="0" indent="-342900" algn="l" rtl="0">
              <a:spcBef>
                <a:spcPts val="320"/>
              </a:spcBef>
              <a:spcAft>
                <a:spcPts val="0"/>
              </a:spcAft>
              <a:buClr>
                <a:schemeClr val="lt1"/>
              </a:buClr>
              <a:buSzPts val="1600"/>
              <a:buFont typeface="Helvetica Neue"/>
              <a:buChar char="•"/>
            </a:pPr>
            <a:r>
              <a:rPr lang="pl-PL" sz="1600" dirty="0"/>
              <a:t>Jeremy </a:t>
            </a:r>
            <a:r>
              <a:rPr lang="pl-PL" sz="1600" dirty="0" err="1"/>
              <a:t>Keith</a:t>
            </a:r>
            <a:r>
              <a:rPr lang="pl-PL" sz="1600" dirty="0"/>
              <a:t>, </a:t>
            </a:r>
            <a:r>
              <a:rPr lang="pl-PL" sz="1600" i="1" dirty="0"/>
              <a:t>HTML5 FOR WEB DESIGNERS</a:t>
            </a:r>
            <a:r>
              <a:rPr lang="pl-PL" sz="1600" dirty="0"/>
              <a:t>, </a:t>
            </a:r>
            <a:r>
              <a:rPr lang="pl-PL" sz="1600" dirty="0" err="1"/>
              <a:t>Book</a:t>
            </a:r>
            <a:r>
              <a:rPr lang="pl-PL" sz="1600" dirty="0"/>
              <a:t> APART</a:t>
            </a:r>
            <a:endParaRPr dirty="0"/>
          </a:p>
          <a:p>
            <a:pPr marL="342900" lvl="0" indent="-342900" algn="l" rtl="0">
              <a:spcBef>
                <a:spcPts val="320"/>
              </a:spcBef>
              <a:spcAft>
                <a:spcPts val="0"/>
              </a:spcAft>
              <a:buClr>
                <a:schemeClr val="lt1"/>
              </a:buClr>
              <a:buSzPts val="1600"/>
              <a:buFont typeface="Helvetica Neue"/>
              <a:buChar char="•"/>
            </a:pPr>
            <a:r>
              <a:rPr lang="pl-PL" sz="1600" dirty="0"/>
              <a:t>Brus </a:t>
            </a:r>
            <a:r>
              <a:rPr lang="pl-PL" sz="1600" dirty="0" err="1"/>
              <a:t>Lewson</a:t>
            </a:r>
            <a:r>
              <a:rPr lang="pl-PL" sz="1600" dirty="0"/>
              <a:t>, Remy Sharp, </a:t>
            </a:r>
            <a:r>
              <a:rPr lang="pl-PL" sz="1600" i="1" dirty="0"/>
              <a:t>INTRODUCING HTML5</a:t>
            </a:r>
            <a:endParaRPr dirty="0"/>
          </a:p>
          <a:p>
            <a:pPr marL="342900" lvl="0" indent="-241300" algn="l" rtl="0">
              <a:spcBef>
                <a:spcPts val="320"/>
              </a:spcBef>
              <a:spcAft>
                <a:spcPts val="0"/>
              </a:spcAft>
              <a:buClr>
                <a:schemeClr val="lt1"/>
              </a:buClr>
              <a:buSzPts val="1600"/>
              <a:buFont typeface="Helvetica Neue"/>
              <a:buNone/>
            </a:pPr>
            <a:endParaRPr sz="1600" dirty="0"/>
          </a:p>
          <a:p>
            <a:pPr marL="0" lvl="0" indent="0" algn="l" rtl="0">
              <a:spcBef>
                <a:spcPts val="320"/>
              </a:spcBef>
              <a:spcAft>
                <a:spcPts val="0"/>
              </a:spcAft>
              <a:buClr>
                <a:schemeClr val="lt1"/>
              </a:buClr>
              <a:buSzPts val="1600"/>
              <a:buFont typeface="Helvetica Neue"/>
              <a:buNone/>
            </a:pPr>
            <a:r>
              <a:rPr lang="pl-PL" sz="1600"/>
              <a:t>Źródła Internetowe</a:t>
            </a:r>
            <a:endParaRPr/>
          </a:p>
          <a:p>
            <a:pPr marL="342900" lvl="0" indent="-342900" algn="l" rtl="0">
              <a:spcBef>
                <a:spcPts val="320"/>
              </a:spcBef>
              <a:spcAft>
                <a:spcPts val="0"/>
              </a:spcAft>
              <a:buClr>
                <a:schemeClr val="lt1"/>
              </a:buClr>
              <a:buSzPts val="1600"/>
              <a:buFont typeface="Helvetica Neue"/>
              <a:buChar char="•"/>
            </a:pPr>
            <a:r>
              <a:rPr lang="pl-PL" sz="1600" dirty="0"/>
              <a:t>https://www.w3.org/standards/webdesign/htmlcss</a:t>
            </a:r>
            <a:endParaRPr dirty="0"/>
          </a:p>
          <a:p>
            <a:pPr marL="342900" lvl="0" indent="-342900" algn="l" rtl="0">
              <a:spcBef>
                <a:spcPts val="320"/>
              </a:spcBef>
              <a:spcAft>
                <a:spcPts val="0"/>
              </a:spcAft>
              <a:buClr>
                <a:schemeClr val="lt1"/>
              </a:buClr>
              <a:buSzPts val="1600"/>
              <a:buFont typeface="Helvetica Neue"/>
              <a:buChar char="•"/>
            </a:pPr>
            <a:r>
              <a:rPr lang="pl-PL" sz="1600" dirty="0"/>
              <a:t>http://webmaster.helion.pl/index.php/spis-polecen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Specyfikacja strony</a:t>
            </a:r>
            <a:endParaRPr/>
          </a:p>
        </p:txBody>
      </p:sp>
      <p:sp>
        <p:nvSpPr>
          <p:cNvPr id="115" name="Google Shape;115;p6"/>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80B2CB"/>
              </a:buClr>
              <a:buSzPts val="2000"/>
              <a:buFont typeface="Helvetica Neue"/>
              <a:buNone/>
            </a:pPr>
            <a:r>
              <a:rPr lang="pl-PL" sz="2000" b="1" u="sng">
                <a:solidFill>
                  <a:srgbClr val="80B2CB"/>
                </a:solidFill>
              </a:rPr>
              <a:t>Cel powstania strony</a:t>
            </a:r>
            <a:endParaRPr/>
          </a:p>
          <a:p>
            <a:pPr marL="342900" lvl="0" indent="-342900" algn="l" rtl="0">
              <a:spcBef>
                <a:spcPts val="400"/>
              </a:spcBef>
              <a:spcAft>
                <a:spcPts val="0"/>
              </a:spcAft>
              <a:buClr>
                <a:schemeClr val="lt1"/>
              </a:buClr>
              <a:buSzPts val="2000"/>
              <a:buFont typeface="Helvetica Neue"/>
              <a:buNone/>
            </a:pPr>
            <a:endParaRPr sz="2000" u="sng"/>
          </a:p>
          <a:p>
            <a:pPr marL="342900" lvl="0" indent="-342900" algn="l" rtl="0">
              <a:spcBef>
                <a:spcPts val="400"/>
              </a:spcBef>
              <a:spcAft>
                <a:spcPts val="0"/>
              </a:spcAft>
              <a:buClr>
                <a:schemeClr val="lt1"/>
              </a:buClr>
              <a:buSzPts val="2000"/>
              <a:buFont typeface="Helvetica Neue"/>
              <a:buNone/>
            </a:pPr>
            <a:r>
              <a:rPr lang="pl-PL" sz="2000"/>
              <a:t>W obszarze tym określamy:</a:t>
            </a:r>
            <a:endParaRPr/>
          </a:p>
          <a:p>
            <a:pPr marL="1619250" lvl="0" indent="-273050" algn="l" rtl="0">
              <a:spcBef>
                <a:spcPts val="400"/>
              </a:spcBef>
              <a:spcAft>
                <a:spcPts val="0"/>
              </a:spcAft>
              <a:buClr>
                <a:schemeClr val="lt1"/>
              </a:buClr>
              <a:buSzPts val="2000"/>
              <a:buFont typeface="Helvetica Neue"/>
              <a:buChar char="•"/>
            </a:pPr>
            <a:r>
              <a:rPr lang="pl-PL" sz="2000"/>
              <a:t>jaki charakter ma mieć strona (wizytówka, folder, serwis, wortal, portal, sklep, hub branżowy, intranet)</a:t>
            </a:r>
            <a:endParaRPr/>
          </a:p>
          <a:p>
            <a:pPr marL="1619250" lvl="0" indent="-273050" algn="l" rtl="0">
              <a:spcBef>
                <a:spcPts val="400"/>
              </a:spcBef>
              <a:spcAft>
                <a:spcPts val="0"/>
              </a:spcAft>
              <a:buClr>
                <a:schemeClr val="lt1"/>
              </a:buClr>
              <a:buSzPts val="2000"/>
              <a:buFont typeface="Helvetica Neue"/>
              <a:buChar char="•"/>
            </a:pPr>
            <a:r>
              <a:rPr lang="pl-PL" sz="2000"/>
              <a:t>jakie informacje będzie zawierała  </a:t>
            </a:r>
            <a:endParaRPr/>
          </a:p>
          <a:p>
            <a:pPr marL="1619250" lvl="0" indent="-1533525" algn="l" rtl="0">
              <a:spcBef>
                <a:spcPts val="400"/>
              </a:spcBef>
              <a:spcAft>
                <a:spcPts val="0"/>
              </a:spcAft>
              <a:buClr>
                <a:srgbClr val="80B2CB"/>
              </a:buClr>
              <a:buSzPts val="2000"/>
              <a:buFont typeface="Helvetica Neue"/>
              <a:buNone/>
            </a:pPr>
            <a:r>
              <a:rPr lang="pl-PL" sz="2000" b="1" u="sng">
                <a:solidFill>
                  <a:srgbClr val="80B2CB"/>
                </a:solidFill>
              </a:rPr>
              <a:t>Technologie</a:t>
            </a:r>
            <a:endParaRPr/>
          </a:p>
          <a:p>
            <a:pPr marL="1619250" lvl="0" indent="-1533525" algn="l" rtl="0">
              <a:spcBef>
                <a:spcPts val="400"/>
              </a:spcBef>
              <a:spcAft>
                <a:spcPts val="0"/>
              </a:spcAft>
              <a:buClr>
                <a:schemeClr val="lt1"/>
              </a:buClr>
              <a:buSzPts val="2000"/>
              <a:buFont typeface="Helvetica Neue"/>
              <a:buNone/>
            </a:pPr>
            <a:endParaRPr sz="2000"/>
          </a:p>
          <a:p>
            <a:pPr marL="358775" lvl="0" indent="-273050" algn="l" rtl="0">
              <a:spcBef>
                <a:spcPts val="400"/>
              </a:spcBef>
              <a:spcAft>
                <a:spcPts val="0"/>
              </a:spcAft>
              <a:buClr>
                <a:schemeClr val="lt1"/>
              </a:buClr>
              <a:buSzPts val="2000"/>
              <a:buFont typeface="Helvetica Neue"/>
              <a:buNone/>
            </a:pPr>
            <a:r>
              <a:rPr lang="pl-PL" sz="2000"/>
              <a:t>Obszar ten zawiera szczegółowe informacje na temat technologii, w jakiej zostanie wykonana strona internetowa wraz z podaniem jej specyfikacji.   </a:t>
            </a:r>
            <a:endParaRPr sz="2000"/>
          </a:p>
          <a:p>
            <a:pPr marL="1619250" lvl="0" indent="-1533525" algn="l" rtl="0">
              <a:spcBef>
                <a:spcPts val="400"/>
              </a:spcBef>
              <a:spcAft>
                <a:spcPts val="0"/>
              </a:spcAft>
              <a:buClr>
                <a:schemeClr val="lt1"/>
              </a:buClr>
              <a:buSzPts val="2000"/>
              <a:buFont typeface="Helvetica Neue"/>
              <a:buNone/>
            </a:pP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Specyfikacja strony</a:t>
            </a:r>
            <a:endParaRPr/>
          </a:p>
        </p:txBody>
      </p:sp>
      <p:sp>
        <p:nvSpPr>
          <p:cNvPr id="121" name="Google Shape;121;p7"/>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80B2CB"/>
              </a:buClr>
              <a:buSzPts val="2000"/>
              <a:buFont typeface="Helvetica Neue"/>
              <a:buNone/>
            </a:pPr>
            <a:r>
              <a:rPr lang="pl-PL" sz="2000" b="1" u="sng">
                <a:solidFill>
                  <a:srgbClr val="80B2CB"/>
                </a:solidFill>
              </a:rPr>
              <a:t>Przeglądarki internetowe i system</a:t>
            </a:r>
            <a:endParaRPr/>
          </a:p>
          <a:p>
            <a:pPr marL="342900" lvl="0" indent="-342900" algn="l" rtl="0">
              <a:spcBef>
                <a:spcPts val="400"/>
              </a:spcBef>
              <a:spcAft>
                <a:spcPts val="0"/>
              </a:spcAft>
              <a:buClr>
                <a:schemeClr val="lt1"/>
              </a:buClr>
              <a:buSzPts val="2000"/>
              <a:buFont typeface="Helvetica Neue"/>
              <a:buNone/>
            </a:pPr>
            <a:endParaRPr sz="2000" u="sng"/>
          </a:p>
          <a:p>
            <a:pPr marL="342900" lvl="0" indent="-342900" algn="l" rtl="0">
              <a:spcBef>
                <a:spcPts val="400"/>
              </a:spcBef>
              <a:spcAft>
                <a:spcPts val="0"/>
              </a:spcAft>
              <a:buClr>
                <a:schemeClr val="lt1"/>
              </a:buClr>
              <a:buSzPts val="2000"/>
              <a:buFont typeface="Helvetica Neue"/>
              <a:buNone/>
            </a:pPr>
            <a:r>
              <a:rPr lang="pl-PL" sz="2000"/>
              <a:t>W obszarze tym określamy, które z przeglądarek powinny zapewnić prawidłowe funkcjonowanie strony lub których przeglądarek nie powinno się używać z wyjaśnieniem dlaczego (oprócz nazwy przeglądarki, najlepiej podać także jej wersję).</a:t>
            </a:r>
            <a:endParaRPr/>
          </a:p>
          <a:p>
            <a:pPr marL="342900" lvl="0" indent="-342900" algn="l" rtl="0">
              <a:spcBef>
                <a:spcPts val="400"/>
              </a:spcBef>
              <a:spcAft>
                <a:spcPts val="0"/>
              </a:spcAft>
              <a:buClr>
                <a:schemeClr val="lt1"/>
              </a:buClr>
              <a:buSzPts val="2000"/>
              <a:buFont typeface="Helvetica Neue"/>
              <a:buNone/>
            </a:pPr>
            <a:r>
              <a:rPr lang="pl-PL" sz="2000"/>
              <a:t> </a:t>
            </a:r>
            <a:endParaRPr/>
          </a:p>
          <a:p>
            <a:pPr marL="342900" lvl="0" indent="-342900" algn="l" rtl="0">
              <a:spcBef>
                <a:spcPts val="400"/>
              </a:spcBef>
              <a:spcAft>
                <a:spcPts val="0"/>
              </a:spcAft>
              <a:buClr>
                <a:schemeClr val="lt1"/>
              </a:buClr>
              <a:buSzPts val="2000"/>
              <a:buFont typeface="Helvetica Neue"/>
              <a:buNone/>
            </a:pPr>
            <a:r>
              <a:rPr lang="pl-PL" sz="2000"/>
              <a:t>	Opisując system operacyjny należy zwrócić uwagę na to, czy posiada on wszystkie niezbędne komponenty, aby strona internetowa funkcjonowała prawidłowo. Jeżeli nie, to co należy zrobić, aby zapewnić stabilną pracę strony internetowej. </a:t>
            </a:r>
            <a:endParaRPr sz="2000"/>
          </a:p>
          <a:p>
            <a:pPr marL="1619250" lvl="0" indent="-1533525" algn="l" rtl="0">
              <a:spcBef>
                <a:spcPts val="400"/>
              </a:spcBef>
              <a:spcAft>
                <a:spcPts val="0"/>
              </a:spcAft>
              <a:buClr>
                <a:schemeClr val="lt1"/>
              </a:buClr>
              <a:buSzPts val="2000"/>
              <a:buFont typeface="Helvetica Neue"/>
              <a:buNone/>
            </a:pP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Specyfikacja strony</a:t>
            </a:r>
            <a:endParaRPr/>
          </a:p>
        </p:txBody>
      </p:sp>
      <p:sp>
        <p:nvSpPr>
          <p:cNvPr id="127" name="Google Shape;127;p8"/>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80B2CB"/>
              </a:buClr>
              <a:buSzPts val="2000"/>
              <a:buFont typeface="Helvetica Neue"/>
              <a:buNone/>
            </a:pPr>
            <a:r>
              <a:rPr lang="pl-PL" sz="2000" b="1" u="sng">
                <a:solidFill>
                  <a:srgbClr val="80B2CB"/>
                </a:solidFill>
              </a:rPr>
              <a:t>Wymagania sprzętowe</a:t>
            </a:r>
            <a:endParaRPr/>
          </a:p>
          <a:p>
            <a:pPr marL="342900" lvl="0" indent="-342900" algn="l" rtl="0">
              <a:spcBef>
                <a:spcPts val="400"/>
              </a:spcBef>
              <a:spcAft>
                <a:spcPts val="0"/>
              </a:spcAft>
              <a:buClr>
                <a:schemeClr val="lt1"/>
              </a:buClr>
              <a:buSzPts val="2000"/>
              <a:buFont typeface="Helvetica Neue"/>
              <a:buNone/>
            </a:pPr>
            <a:endParaRPr sz="2000" u="sng"/>
          </a:p>
          <a:p>
            <a:pPr marL="342900" lvl="0" indent="-342900" algn="l" rtl="0">
              <a:spcBef>
                <a:spcPts val="400"/>
              </a:spcBef>
              <a:spcAft>
                <a:spcPts val="0"/>
              </a:spcAft>
              <a:buClr>
                <a:schemeClr val="lt1"/>
              </a:buClr>
              <a:buSzPts val="2000"/>
              <a:buFont typeface="Helvetica Neue"/>
              <a:buNone/>
            </a:pPr>
            <a:r>
              <a:rPr lang="pl-PL" sz="2000"/>
              <a:t>W obszarze tym określamy, jakie są minimalne wymagania co do sprzętu komputerowego, aby strona internetowa funkcjonowała prawidłowo</a:t>
            </a:r>
            <a:endParaRPr/>
          </a:p>
          <a:p>
            <a:pPr marL="1619250" lvl="0" indent="-1533525" algn="l" rtl="0">
              <a:spcBef>
                <a:spcPts val="400"/>
              </a:spcBef>
              <a:spcAft>
                <a:spcPts val="0"/>
              </a:spcAft>
              <a:buClr>
                <a:schemeClr val="lt1"/>
              </a:buClr>
              <a:buSzPts val="2000"/>
              <a:buFont typeface="Helvetica Neue"/>
              <a:buNone/>
            </a:pPr>
            <a:endParaRPr sz="2000"/>
          </a:p>
          <a:p>
            <a:pPr marL="1619250" lvl="0" indent="-1533525" algn="l" rtl="0">
              <a:spcBef>
                <a:spcPts val="400"/>
              </a:spcBef>
              <a:spcAft>
                <a:spcPts val="0"/>
              </a:spcAft>
              <a:buClr>
                <a:srgbClr val="80B2CB"/>
              </a:buClr>
              <a:buSzPts val="2000"/>
              <a:buFont typeface="Helvetica Neue"/>
              <a:buNone/>
            </a:pPr>
            <a:r>
              <a:rPr lang="pl-PL" sz="2000" b="1" u="sng">
                <a:solidFill>
                  <a:srgbClr val="80B2CB"/>
                </a:solidFill>
              </a:rPr>
              <a:t>Konstrukcja witryny (mapa serwisu lub mapa odsyłaczy)</a:t>
            </a:r>
            <a:endParaRPr/>
          </a:p>
          <a:p>
            <a:pPr marL="1619250" lvl="0" indent="-1533525" algn="l" rtl="0">
              <a:spcBef>
                <a:spcPts val="400"/>
              </a:spcBef>
              <a:spcAft>
                <a:spcPts val="0"/>
              </a:spcAft>
              <a:buClr>
                <a:schemeClr val="lt1"/>
              </a:buClr>
              <a:buSzPts val="2000"/>
              <a:buFont typeface="Helvetica Neue"/>
              <a:buNone/>
            </a:pPr>
            <a:endParaRPr sz="2000"/>
          </a:p>
          <a:p>
            <a:pPr marL="358775" lvl="0" indent="-358775" algn="l" rtl="0">
              <a:spcBef>
                <a:spcPts val="400"/>
              </a:spcBef>
              <a:spcAft>
                <a:spcPts val="0"/>
              </a:spcAft>
              <a:buClr>
                <a:schemeClr val="lt1"/>
              </a:buClr>
              <a:buSzPts val="2000"/>
              <a:buFont typeface="Helvetica Neue"/>
              <a:buNone/>
            </a:pPr>
            <a:r>
              <a:rPr lang="pl-PL" sz="2000"/>
              <a:t>Obszar ten powinien zawierać graficzną reprezentację budowanego systemu informatycznego, który ma działać w sieci www. Oprócz graficznej reprezentacji warto przedstawić krótki opis poszczególnych jej elementów </a:t>
            </a:r>
            <a:endParaRPr/>
          </a:p>
          <a:p>
            <a:pPr marL="1619250" lvl="0" indent="-1533525" algn="l" rtl="0">
              <a:spcBef>
                <a:spcPts val="400"/>
              </a:spcBef>
              <a:spcAft>
                <a:spcPts val="0"/>
              </a:spcAft>
              <a:buClr>
                <a:schemeClr val="lt1"/>
              </a:buClr>
              <a:buSzPts val="2000"/>
              <a:buFont typeface="Helvetica Neue"/>
              <a:buNone/>
            </a:pP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85725" y="808038"/>
            <a:ext cx="8686800" cy="71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pl-PL"/>
              <a:t>Specyfikacja strony</a:t>
            </a:r>
            <a:endParaRPr/>
          </a:p>
        </p:txBody>
      </p:sp>
      <p:sp>
        <p:nvSpPr>
          <p:cNvPr id="133" name="Google Shape;133;p9"/>
          <p:cNvSpPr txBox="1">
            <a:spLocks noGrp="1"/>
          </p:cNvSpPr>
          <p:nvPr>
            <p:ph type="body" idx="1"/>
          </p:nvPr>
        </p:nvSpPr>
        <p:spPr>
          <a:xfrm>
            <a:off x="1066800" y="2057400"/>
            <a:ext cx="7315200" cy="419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80B2CB"/>
              </a:buClr>
              <a:buSzPts val="2000"/>
              <a:buFont typeface="Helvetica Neue"/>
              <a:buNone/>
            </a:pPr>
            <a:r>
              <a:rPr lang="pl-PL" sz="2000" b="1" u="sng">
                <a:solidFill>
                  <a:srgbClr val="80B2CB"/>
                </a:solidFill>
              </a:rPr>
              <a:t>Przykłady map serwisów</a:t>
            </a:r>
            <a:endParaRPr/>
          </a:p>
          <a:p>
            <a:pPr marL="342900" lvl="0" indent="-342900" algn="l" rtl="0">
              <a:spcBef>
                <a:spcPts val="400"/>
              </a:spcBef>
              <a:spcAft>
                <a:spcPts val="0"/>
              </a:spcAft>
              <a:buClr>
                <a:schemeClr val="lt1"/>
              </a:buClr>
              <a:buSzPts val="2000"/>
              <a:buFont typeface="Helvetica Neue"/>
              <a:buNone/>
            </a:pPr>
            <a:endParaRPr sz="2000" u="sng"/>
          </a:p>
          <a:p>
            <a:pPr marL="1619250" lvl="0" indent="-1533525" algn="l" rtl="0">
              <a:spcBef>
                <a:spcPts val="400"/>
              </a:spcBef>
              <a:spcAft>
                <a:spcPts val="0"/>
              </a:spcAft>
              <a:buClr>
                <a:schemeClr val="lt1"/>
              </a:buClr>
              <a:buSzPts val="2000"/>
              <a:buFont typeface="Helvetica Neue"/>
              <a:buNone/>
            </a:pPr>
            <a:endParaRPr sz="2000"/>
          </a:p>
        </p:txBody>
      </p:sp>
      <p:pic>
        <p:nvPicPr>
          <p:cNvPr id="134" name="Google Shape;134;p9" descr="http://www.asl.com.pl/wp-content/themes/asl_pl/images/mapa_witryny.png"/>
          <p:cNvPicPr preferRelativeResize="0"/>
          <p:nvPr/>
        </p:nvPicPr>
        <p:blipFill rotWithShape="1">
          <a:blip r:embed="rId3">
            <a:alphaModFix/>
          </a:blip>
          <a:srcRect/>
          <a:stretch/>
        </p:blipFill>
        <p:spPr>
          <a:xfrm>
            <a:off x="179512" y="2780928"/>
            <a:ext cx="6162535" cy="3885531"/>
          </a:xfrm>
          <a:prstGeom prst="rect">
            <a:avLst/>
          </a:prstGeom>
          <a:noFill/>
          <a:ln>
            <a:noFill/>
          </a:ln>
        </p:spPr>
      </p:pic>
      <p:pic>
        <p:nvPicPr>
          <p:cNvPr id="135" name="Google Shape;135;p9" descr="http://www.orcom.pl/images/mapa_serwisu.gif"/>
          <p:cNvPicPr preferRelativeResize="0"/>
          <p:nvPr/>
        </p:nvPicPr>
        <p:blipFill rotWithShape="1">
          <a:blip r:embed="rId4">
            <a:alphaModFix/>
          </a:blip>
          <a:srcRect/>
          <a:stretch/>
        </p:blipFill>
        <p:spPr>
          <a:xfrm>
            <a:off x="4572000" y="2204864"/>
            <a:ext cx="4305300" cy="2295526"/>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powerpoint-template">
  <a:themeElements>
    <a:clrScheme name="powerpoint-template-24 16">
      <a:dk1>
        <a:srgbClr val="4D4D4D"/>
      </a:dk1>
      <a:lt1>
        <a:srgbClr val="FFFFFF"/>
      </a:lt1>
      <a:dk2>
        <a:srgbClr val="4D4D4D"/>
      </a:dk2>
      <a:lt2>
        <a:srgbClr val="285E80"/>
      </a:lt2>
      <a:accent1>
        <a:srgbClr val="3E7A98"/>
      </a:accent1>
      <a:accent2>
        <a:srgbClr val="5A91AC"/>
      </a:accent2>
      <a:accent3>
        <a:srgbClr val="FFFFFF"/>
      </a:accent3>
      <a:accent4>
        <a:srgbClr val="404040"/>
      </a:accent4>
      <a:accent5>
        <a:srgbClr val="AFBECA"/>
      </a:accent5>
      <a:accent6>
        <a:srgbClr val="51839B"/>
      </a:accent6>
      <a:hlink>
        <a:srgbClr val="6C9FB8"/>
      </a:hlink>
      <a:folHlink>
        <a:srgbClr val="DDDD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5148</Words>
  <Application>Microsoft Office PowerPoint</Application>
  <PresentationFormat>Pokaz na ekranie (4:3)</PresentationFormat>
  <Paragraphs>772</Paragraphs>
  <Slides>55</Slides>
  <Notes>55</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55</vt:i4>
      </vt:variant>
    </vt:vector>
  </HeadingPairs>
  <TitlesOfParts>
    <vt:vector size="61" baseType="lpstr">
      <vt:lpstr>Helvetica Neue</vt:lpstr>
      <vt:lpstr>Noto Sans Symbols</vt:lpstr>
      <vt:lpstr>Arial</vt:lpstr>
      <vt:lpstr>Calibri</vt:lpstr>
      <vt:lpstr>Verdana</vt:lpstr>
      <vt:lpstr>powerpoint-template</vt:lpstr>
      <vt:lpstr>Projektowanie stron internetowych</vt:lpstr>
      <vt:lpstr>Etapy projektowania strony</vt:lpstr>
      <vt:lpstr>Etapy projektowania strony</vt:lpstr>
      <vt:lpstr>Etapy projektowania strony</vt:lpstr>
      <vt:lpstr>Specyfikacja strony</vt:lpstr>
      <vt:lpstr>Specyfikacja strony</vt:lpstr>
      <vt:lpstr>Specyfikacja strony</vt:lpstr>
      <vt:lpstr>Specyfikacja strony</vt:lpstr>
      <vt:lpstr>Specyfikacja strony</vt:lpstr>
      <vt:lpstr>Układ strony</vt:lpstr>
      <vt:lpstr>HTML5</vt:lpstr>
      <vt:lpstr>Spis</vt:lpstr>
      <vt:lpstr>Prezentacja programu PowerPoint</vt:lpstr>
      <vt:lpstr>Prezentacja programu PowerPoint</vt:lpstr>
      <vt:lpstr>Prezentacja programu PowerPoint</vt:lpstr>
      <vt:lpstr>Prezentacja programu PowerPoint</vt:lpstr>
      <vt:lpstr>Prezentacja programu PowerPoint</vt:lpstr>
      <vt:lpstr>World Wide Web </vt:lpstr>
      <vt:lpstr>Historia języka</vt:lpstr>
      <vt:lpstr>Co to jest HTML?</vt:lpstr>
      <vt:lpstr>Technologie internetowe – dokument HTML</vt:lpstr>
      <vt:lpstr>HTML5 - założenia</vt:lpstr>
      <vt:lpstr>Znaczniki</vt:lpstr>
      <vt:lpstr>Struktura dokumentów HTML</vt:lpstr>
      <vt:lpstr>Sekcje dokumentu</vt:lpstr>
      <vt:lpstr>Typy znaczników</vt:lpstr>
      <vt:lpstr>Znaczniki grupujące</vt:lpstr>
      <vt:lpstr>Znaczniki grupujące</vt:lpstr>
      <vt:lpstr>Znaczniki grupujące</vt:lpstr>
      <vt:lpstr>Znaczniki grupujące</vt:lpstr>
      <vt:lpstr>Znaczniki dla tekstu</vt:lpstr>
      <vt:lpstr>Znaczniki dla tekstu</vt:lpstr>
      <vt:lpstr>Znaczniki interaktywne</vt:lpstr>
      <vt:lpstr>Znaczniki interaktywne </vt:lpstr>
      <vt:lpstr>Znaczniki interaktywne</vt:lpstr>
      <vt:lpstr>Znaczniki osadzające </vt:lpstr>
      <vt:lpstr>Znaczniki osadzające</vt:lpstr>
      <vt:lpstr>Znaczniki osadzające </vt:lpstr>
      <vt:lpstr>Znaczniki osadzające</vt:lpstr>
      <vt:lpstr>Znaczniki osadzające </vt:lpstr>
      <vt:lpstr>Znaczniki osadzające</vt:lpstr>
      <vt:lpstr>Znaczniki osadzające </vt:lpstr>
      <vt:lpstr>Znaczniki osadzające</vt:lpstr>
      <vt:lpstr>Znaczniki osadzające </vt:lpstr>
      <vt:lpstr>Znaczniki osadzające</vt:lpstr>
      <vt:lpstr>Znaczniki osadzające </vt:lpstr>
      <vt:lpstr>Znaczniki osadzające</vt:lpstr>
      <vt:lpstr>Znaczniki osadzające </vt:lpstr>
      <vt:lpstr>Znaczniki osadzające</vt:lpstr>
      <vt:lpstr>Znaczniki do budowy formularzy</vt:lpstr>
      <vt:lpstr>Znaczniki do budowy formularzy </vt:lpstr>
      <vt:lpstr>Znaczniki do budowy formularzy</vt:lpstr>
      <vt:lpstr>Znaczniki do budowy formularzy </vt:lpstr>
      <vt:lpstr>Znaczniki do budowy formularzy</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Projektowanie stron internetowych</dc:title>
  <dc:creator>Windows User</dc:creator>
  <cp:lastModifiedBy>Jacek</cp:lastModifiedBy>
  <cp:revision>2</cp:revision>
  <dcterms:created xsi:type="dcterms:W3CDTF">2018-10-05T06:55:21Z</dcterms:created>
  <dcterms:modified xsi:type="dcterms:W3CDTF">2022-01-22T16:05:27Z</dcterms:modified>
</cp:coreProperties>
</file>